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7" r:id="rId4"/>
  </p:sldMasterIdLst>
  <p:notesMasterIdLst>
    <p:notesMasterId r:id="rId51"/>
  </p:notesMasterIdLst>
  <p:handoutMasterIdLst>
    <p:handoutMasterId r:id="rId52"/>
  </p:handoutMasterIdLst>
  <p:sldIdLst>
    <p:sldId id="257" r:id="rId5"/>
    <p:sldId id="290" r:id="rId6"/>
    <p:sldId id="262" r:id="rId7"/>
    <p:sldId id="266" r:id="rId8"/>
    <p:sldId id="265" r:id="rId9"/>
    <p:sldId id="271" r:id="rId10"/>
    <p:sldId id="273" r:id="rId11"/>
    <p:sldId id="274" r:id="rId12"/>
    <p:sldId id="285" r:id="rId13"/>
    <p:sldId id="288" r:id="rId14"/>
    <p:sldId id="280" r:id="rId15"/>
    <p:sldId id="275" r:id="rId16"/>
    <p:sldId id="303" r:id="rId17"/>
    <p:sldId id="276" r:id="rId18"/>
    <p:sldId id="281" r:id="rId19"/>
    <p:sldId id="291" r:id="rId20"/>
    <p:sldId id="283" r:id="rId21"/>
    <p:sldId id="286" r:id="rId22"/>
    <p:sldId id="287" r:id="rId23"/>
    <p:sldId id="293" r:id="rId24"/>
    <p:sldId id="295" r:id="rId25"/>
    <p:sldId id="297" r:id="rId26"/>
    <p:sldId id="309" r:id="rId27"/>
    <p:sldId id="310" r:id="rId28"/>
    <p:sldId id="298" r:id="rId29"/>
    <p:sldId id="299" r:id="rId30"/>
    <p:sldId id="300" r:id="rId31"/>
    <p:sldId id="301" r:id="rId32"/>
    <p:sldId id="267" r:id="rId33"/>
    <p:sldId id="268" r:id="rId34"/>
    <p:sldId id="289" r:id="rId35"/>
    <p:sldId id="296" r:id="rId36"/>
    <p:sldId id="314" r:id="rId37"/>
    <p:sldId id="318" r:id="rId38"/>
    <p:sldId id="306" r:id="rId39"/>
    <p:sldId id="304" r:id="rId40"/>
    <p:sldId id="313" r:id="rId41"/>
    <p:sldId id="312" r:id="rId42"/>
    <p:sldId id="315" r:id="rId43"/>
    <p:sldId id="317" r:id="rId44"/>
    <p:sldId id="308" r:id="rId45"/>
    <p:sldId id="302" r:id="rId46"/>
    <p:sldId id="316" r:id="rId47"/>
    <p:sldId id="264" r:id="rId48"/>
    <p:sldId id="305" r:id="rId49"/>
    <p:sldId id="311" r:id="rId50"/>
  </p:sldIdLst>
  <p:sldSz cx="12192000" cy="6858000"/>
  <p:notesSz cx="7099300" cy="10234613"/>
  <p:custDataLst>
    <p:tags r:id="rId53"/>
  </p:custDataLst>
  <p:defaultTextStyle>
    <a:defPPr>
      <a:defRPr lang="de-DE"/>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Titel- und Kapitelfolien" id="{DADDDAD1-2198-4791-B7FB-5B3BBC3590D1}">
          <p14:sldIdLst>
            <p14:sldId id="257"/>
          </p14:sldIdLst>
        </p14:section>
        <p14:section name="Inhaltsfolien" id="{C14501F8-733B-460E-8FD9-CC0F29D4D20D}">
          <p14:sldIdLst>
            <p14:sldId id="290"/>
            <p14:sldId id="262"/>
            <p14:sldId id="266"/>
            <p14:sldId id="265"/>
            <p14:sldId id="271"/>
            <p14:sldId id="273"/>
            <p14:sldId id="274"/>
            <p14:sldId id="285"/>
            <p14:sldId id="288"/>
            <p14:sldId id="280"/>
            <p14:sldId id="275"/>
            <p14:sldId id="303"/>
            <p14:sldId id="276"/>
            <p14:sldId id="281"/>
            <p14:sldId id="291"/>
            <p14:sldId id="283"/>
            <p14:sldId id="286"/>
            <p14:sldId id="287"/>
            <p14:sldId id="293"/>
            <p14:sldId id="295"/>
            <p14:sldId id="297"/>
            <p14:sldId id="309"/>
            <p14:sldId id="310"/>
            <p14:sldId id="298"/>
            <p14:sldId id="299"/>
            <p14:sldId id="300"/>
            <p14:sldId id="301"/>
            <p14:sldId id="267"/>
            <p14:sldId id="268"/>
            <p14:sldId id="289"/>
            <p14:sldId id="296"/>
            <p14:sldId id="314"/>
            <p14:sldId id="318"/>
            <p14:sldId id="306"/>
            <p14:sldId id="304"/>
            <p14:sldId id="313"/>
            <p14:sldId id="312"/>
            <p14:sldId id="315"/>
            <p14:sldId id="317"/>
            <p14:sldId id="308"/>
            <p14:sldId id="302"/>
            <p14:sldId id="316"/>
          </p14:sldIdLst>
        </p14:section>
        <p14:section name="Schlussfolie" id="{D96E5505-8598-48E6-9A76-86536CD410E9}">
          <p14:sldIdLst>
            <p14:sldId id="264"/>
            <p14:sldId id="305"/>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4E6C10-B48E-F52E-5668-2C5F75DF20D5}" v="319" dt="2025-07-14T08:04:49.327"/>
    <p1510:client id="{27379D5C-10AD-2585-B3B7-EB2B34AE69C0}" v="86" dt="2025-07-13T12:12:48.443"/>
    <p1510:client id="{3944F906-B806-E158-DAF7-12185B2073C1}" v="119" dt="2025-07-14T07:22:32.057"/>
    <p1510:client id="{50F7D9DC-CC7A-3444-BB5E-4C6A7901EFF1}" v="1636" dt="2025-07-14T06:57:16.105"/>
    <p1510:client id="{72B352DD-C5E8-2B2C-7B4F-090E2ADDBAC6}" v="967" dt="2025-07-13T23:36:16.155"/>
    <p1510:client id="{81F1BA34-3051-4654-805D-6FC6A58B165B}" v="1" dt="2025-07-14T07:21:12.251"/>
    <p1510:client id="{8A095015-2DD6-1566-7CA7-AB6B23560841}" v="1250" dt="2025-07-13T16:04:19.906"/>
    <p1510:client id="{A4ACC355-0C5E-C8E2-A0AC-C20E247AFCDB}" v="1264" dt="2025-07-14T01:37:19.757"/>
    <p1510:client id="{C4B8227E-FB8F-4443-9EE6-5EB999473879}" v="3744" dt="2025-07-14T07:48:14.384"/>
    <p1510:client id="{D757C598-8D0D-44DB-AB93-78E30B028C81}" v="7711" dt="2025-07-13T19:55:02.169"/>
    <p1510:client id="{E54E06A6-D5D7-8869-3C62-8315B74B32E7}" v="845" dt="2025-07-13T18:28:45.810"/>
    <p1510:client id="{FA466408-648E-9066-8BA0-A1296F8B10CE}" v="64" dt="2025-07-13T13:48:43.181"/>
  </p1510:revLst>
</p1510:revInfo>
</file>

<file path=ppt/tableStyles.xml><?xml version="1.0" encoding="utf-8"?>
<a:tblStyleLst xmlns:a="http://schemas.openxmlformats.org/drawingml/2006/main" def="{69012ECD-51FC-41F1-AA8D-1B2483CD663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269" y="4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Kopfzeilenplatzhalter 1"/>
          <p:cNvSpPr>
            <a:spLocks noGrp="1"/>
          </p:cNvSpPr>
          <p:nvPr>
            <p:ph type="hdr" sz="quarter"/>
          </p:nvPr>
        </p:nvSpPr>
        <p:spPr>
          <a:xfrm>
            <a:off x="216025" y="259236"/>
            <a:ext cx="4341737" cy="609598"/>
          </a:xfrm>
          <a:prstGeom prst="rect">
            <a:avLst/>
          </a:prstGeom>
        </p:spPr>
        <p:txBody>
          <a:bodyPr vert="horz" lIns="0" tIns="0" rIns="91440" bIns="45720" rtlCol="0"/>
          <a:lstStyle>
            <a:lvl1pPr algn="l" eaLnBrk="1" fontAlgn="auto" hangingPunct="1">
              <a:spcBef>
                <a:spcPts val="0"/>
              </a:spcBef>
              <a:spcAft>
                <a:spcPts val="0"/>
              </a:spcAft>
              <a:defRPr sz="1200">
                <a:latin typeface="+mn-lt"/>
                <a:cs typeface="+mn-cs"/>
              </a:defRPr>
            </a:lvl1pPr>
          </a:lstStyle>
          <a:p>
            <a:pPr>
              <a:defRPr/>
            </a:pPr>
            <a:endParaRPr lang="de-DE"/>
          </a:p>
        </p:txBody>
      </p:sp>
      <p:sp>
        <p:nvSpPr>
          <p:cNvPr id="7" name="Fußzeilenplatzhalter 3"/>
          <p:cNvSpPr>
            <a:spLocks noGrp="1"/>
          </p:cNvSpPr>
          <p:nvPr>
            <p:ph type="ftr" sz="quarter" idx="2"/>
          </p:nvPr>
        </p:nvSpPr>
        <p:spPr>
          <a:xfrm>
            <a:off x="185043" y="9828351"/>
            <a:ext cx="3076575" cy="401523"/>
          </a:xfrm>
          <a:prstGeom prst="rect">
            <a:avLst/>
          </a:prstGeom>
        </p:spPr>
        <p:txBody>
          <a:bodyPr vert="horz" lIns="0" tIns="0" rIns="0" bIns="0"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r>
              <a:rPr lang="de-DE"/>
              <a:t>RWTH Aachen University</a:t>
            </a:r>
          </a:p>
        </p:txBody>
      </p:sp>
      <p:sp>
        <p:nvSpPr>
          <p:cNvPr id="8" name="Foliennummernplatzhalter 4"/>
          <p:cNvSpPr>
            <a:spLocks noGrp="1"/>
          </p:cNvSpPr>
          <p:nvPr>
            <p:ph type="sldNum" sz="quarter" idx="3"/>
          </p:nvPr>
        </p:nvSpPr>
        <p:spPr>
          <a:xfrm>
            <a:off x="5349850" y="9861177"/>
            <a:ext cx="1528867" cy="368697"/>
          </a:xfrm>
          <a:prstGeom prst="rect">
            <a:avLst/>
          </a:prstGeom>
        </p:spPr>
        <p:txBody>
          <a:bodyPr vert="horz" wrap="square" lIns="91440" tIns="45720" rIns="0" bIns="0" numCol="1" anchor="b" anchorCtr="0" compatLnSpc="1">
            <a:prstTxWarp prst="textNoShape">
              <a:avLst/>
            </a:prstTxWarp>
          </a:bodyPr>
          <a:lstStyle>
            <a:lvl1pPr algn="r" eaLnBrk="1" hangingPunct="1">
              <a:defRPr sz="1000" smtClean="0">
                <a:latin typeface="Arial" pitchFamily="34" charset="0"/>
                <a:cs typeface="Arial" pitchFamily="34" charset="0"/>
              </a:defRPr>
            </a:lvl1pPr>
          </a:lstStyle>
          <a:p>
            <a:pPr>
              <a:defRPr/>
            </a:pPr>
            <a:r>
              <a:rPr lang="de-DE" altLang="de-DE"/>
              <a:t> </a:t>
            </a:r>
            <a:fld id="{D3C7CA2B-087D-49DC-9C70-C2C6387E7B8D}" type="datetimeFigureOut">
              <a:rPr lang="de-DE" smtClean="0"/>
              <a:pPr>
                <a:defRPr/>
              </a:pPr>
              <a:t>14.07.2025</a:t>
            </a:fld>
            <a:r>
              <a:rPr lang="de-DE"/>
              <a:t>  </a:t>
            </a:r>
            <a:r>
              <a:rPr lang="de-DE" altLang="de-DE"/>
              <a:t>|  </a:t>
            </a:r>
            <a:fld id="{219DDB96-8F18-4921-9D9F-ACBE4F6658C3}" type="slidenum">
              <a:rPr lang="de-DE" altLang="de-DE" smtClean="0"/>
              <a:pPr>
                <a:defRPr/>
              </a:pPr>
              <a:t>‹Nr.›</a:t>
            </a:fld>
            <a:endParaRPr lang="de-DE" altLang="de-DE"/>
          </a:p>
        </p:txBody>
      </p:sp>
    </p:spTree>
    <p:extLst>
      <p:ext uri="{BB962C8B-B14F-4D97-AF65-F5344CB8AC3E}">
        <p14:creationId xmlns:p14="http://schemas.microsoft.com/office/powerpoint/2010/main" val="402863385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Notizenplatzhalter 4"/>
          <p:cNvSpPr>
            <a:spLocks noGrp="1"/>
          </p:cNvSpPr>
          <p:nvPr>
            <p:ph type="body" sz="quarter" idx="3"/>
          </p:nvPr>
        </p:nvSpPr>
        <p:spPr>
          <a:xfrm>
            <a:off x="288000" y="5148000"/>
            <a:ext cx="6480000" cy="4442689"/>
          </a:xfrm>
          <a:prstGeom prst="rect">
            <a:avLst/>
          </a:prstGeom>
        </p:spPr>
        <p:txBody>
          <a:bodyPr vert="horz" lIns="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a:p>
            <a:pPr lvl="5"/>
            <a:r>
              <a:rPr lang="de-DE" noProof="0"/>
              <a:t>Sechste Ebene</a:t>
            </a:r>
          </a:p>
        </p:txBody>
      </p:sp>
      <p:sp>
        <p:nvSpPr>
          <p:cNvPr id="10" name="Fußzeilenplatzhalter 5"/>
          <p:cNvSpPr>
            <a:spLocks noGrp="1"/>
          </p:cNvSpPr>
          <p:nvPr>
            <p:ph type="ftr" sz="quarter" idx="4"/>
          </p:nvPr>
        </p:nvSpPr>
        <p:spPr>
          <a:xfrm>
            <a:off x="257051" y="9797826"/>
            <a:ext cx="3076575" cy="317308"/>
          </a:xfrm>
          <a:prstGeom prst="rect">
            <a:avLst/>
          </a:prstGeom>
        </p:spPr>
        <p:txBody>
          <a:bodyPr vert="horz" lIns="0" tIns="45720" rIns="91440" bIns="0"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r>
              <a:rPr lang="de-DE"/>
              <a:t>RWTH Aachen University</a:t>
            </a:r>
          </a:p>
        </p:txBody>
      </p:sp>
      <p:sp>
        <p:nvSpPr>
          <p:cNvPr id="11" name="Foliennummernplatzhalter 6"/>
          <p:cNvSpPr>
            <a:spLocks noGrp="1"/>
          </p:cNvSpPr>
          <p:nvPr>
            <p:ph type="sldNum" sz="quarter" idx="5"/>
          </p:nvPr>
        </p:nvSpPr>
        <p:spPr>
          <a:xfrm>
            <a:off x="3765674" y="9797826"/>
            <a:ext cx="2990086" cy="317307"/>
          </a:xfrm>
          <a:prstGeom prst="rect">
            <a:avLst/>
          </a:prstGeom>
        </p:spPr>
        <p:txBody>
          <a:bodyPr vert="horz" wrap="square" lIns="91440" tIns="45720" rIns="0" bIns="0" numCol="1" anchor="b" anchorCtr="0" compatLnSpc="1">
            <a:prstTxWarp prst="textNoShape">
              <a:avLst/>
            </a:prstTxWarp>
          </a:bodyPr>
          <a:lstStyle>
            <a:lvl1pPr algn="r" eaLnBrk="1" hangingPunct="1">
              <a:defRPr sz="1000" smtClean="0">
                <a:latin typeface="Arial" pitchFamily="34" charset="0"/>
                <a:cs typeface="Arial" pitchFamily="34" charset="0"/>
              </a:defRPr>
            </a:lvl1pPr>
          </a:lstStyle>
          <a:p>
            <a:pPr>
              <a:defRPr/>
            </a:pPr>
            <a:r>
              <a:rPr lang="de-DE" altLang="de-DE"/>
              <a:t> </a:t>
            </a:r>
            <a:endParaRPr lang="de-DE"/>
          </a:p>
          <a:p>
            <a:pPr>
              <a:defRPr/>
            </a:pPr>
            <a:r>
              <a:rPr lang="de-DE" altLang="de-DE"/>
              <a:t>07.07.2023  |  </a:t>
            </a:r>
            <a:fld id="{CB93A9A5-685E-4770-BD6C-F24D48B74914}" type="slidenum">
              <a:rPr lang="de-DE" altLang="de-DE" smtClean="0"/>
              <a:pPr>
                <a:defRPr/>
              </a:pPr>
              <a:t>‹Nr.›</a:t>
            </a:fld>
            <a:endParaRPr lang="de-DE" altLang="de-DE"/>
          </a:p>
        </p:txBody>
      </p:sp>
      <p:sp>
        <p:nvSpPr>
          <p:cNvPr id="12" name="Folienbildplatzhalter 7"/>
          <p:cNvSpPr>
            <a:spLocks noGrp="1" noRot="1" noChangeAspect="1"/>
          </p:cNvSpPr>
          <p:nvPr>
            <p:ph type="sldImg" idx="2"/>
          </p:nvPr>
        </p:nvSpPr>
        <p:spPr>
          <a:xfrm>
            <a:off x="288000" y="1228874"/>
            <a:ext cx="6480000" cy="3645702"/>
          </a:xfrm>
          <a:prstGeom prst="rect">
            <a:avLst/>
          </a:prstGeom>
          <a:noFill/>
          <a:ln w="12700">
            <a:solidFill>
              <a:prstClr val="black"/>
            </a:solidFill>
          </a:ln>
        </p:spPr>
        <p:txBody>
          <a:bodyPr vert="horz" lIns="91440" tIns="45720" rIns="91440" bIns="45720" rtlCol="0" anchor="ctr"/>
          <a:lstStyle/>
          <a:p>
            <a:endParaRPr lang="de-DE"/>
          </a:p>
        </p:txBody>
      </p:sp>
      <p:cxnSp>
        <p:nvCxnSpPr>
          <p:cNvPr id="14" name="Gerader Verbinder 13"/>
          <p:cNvCxnSpPr>
            <a:cxnSpLocks/>
          </p:cNvCxnSpPr>
          <p:nvPr/>
        </p:nvCxnSpPr>
        <p:spPr>
          <a:xfrm>
            <a:off x="288000" y="9797826"/>
            <a:ext cx="64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Kopfzeilenplatzhalter 14"/>
          <p:cNvSpPr>
            <a:spLocks noGrp="1"/>
          </p:cNvSpPr>
          <p:nvPr>
            <p:ph type="hdr" sz="quarter"/>
          </p:nvPr>
        </p:nvSpPr>
        <p:spPr>
          <a:xfrm>
            <a:off x="288032" y="268835"/>
            <a:ext cx="4125714" cy="599999"/>
          </a:xfrm>
          <a:prstGeom prst="rect">
            <a:avLst/>
          </a:prstGeom>
        </p:spPr>
        <p:txBody>
          <a:bodyPr vert="horz" lIns="91440" tIns="45720" rIns="91440" bIns="45720" rtlCol="0"/>
          <a:lstStyle>
            <a:lvl1pPr algn="l">
              <a:defRPr sz="1200"/>
            </a:lvl1pPr>
          </a:lstStyle>
          <a:p>
            <a:endParaRPr lang="de-DE"/>
          </a:p>
        </p:txBody>
      </p:sp>
    </p:spTree>
    <p:extLst>
      <p:ext uri="{BB962C8B-B14F-4D97-AF65-F5344CB8AC3E}">
        <p14:creationId xmlns:p14="http://schemas.microsoft.com/office/powerpoint/2010/main" val="1895218600"/>
      </p:ext>
    </p:extLst>
  </p:cSld>
  <p:clrMap bg1="lt1" tx1="dk1" bg2="lt2" tx2="dk2" accent1="accent1" accent2="accent2" accent3="accent3" accent4="accent4" accent5="accent5" accent6="accent6" hlink="hlink" folHlink="folHlink"/>
  <p:hf/>
  <p:notesStyle>
    <a:lvl1pPr indent="-172800" algn="l" defTabSz="360000" rtl="0" eaLnBrk="0" fontAlgn="base" hangingPunct="0">
      <a:lnSpc>
        <a:spcPts val="2000"/>
      </a:lnSpc>
      <a:spcBef>
        <a:spcPts val="0"/>
      </a:spcBef>
      <a:spcAft>
        <a:spcPts val="0"/>
      </a:spcAft>
      <a:defRPr sz="1200" kern="1200" baseline="0">
        <a:solidFill>
          <a:schemeClr val="tx1"/>
        </a:solidFill>
        <a:latin typeface="Arial" panose="020B0604020202020204" pitchFamily="34" charset="0"/>
        <a:ea typeface="+mn-ea"/>
        <a:cs typeface="Arial" pitchFamily="34" charset="0"/>
      </a:defRPr>
    </a:lvl1pPr>
    <a:lvl2pPr marL="172800" indent="-172800" algn="l" defTabSz="360000" rtl="0" eaLnBrk="0" fontAlgn="base" hangingPunct="0">
      <a:lnSpc>
        <a:spcPts val="2000"/>
      </a:lnSpc>
      <a:spcBef>
        <a:spcPts val="0"/>
      </a:spcBef>
      <a:spcAft>
        <a:spcPts val="0"/>
      </a:spcAft>
      <a:buFont typeface="Symbol" panose="05050102010706020507" pitchFamily="18" charset="2"/>
      <a:buChar char="-"/>
      <a:defRPr sz="1200" kern="1200" baseline="0">
        <a:solidFill>
          <a:schemeClr val="tx1"/>
        </a:solidFill>
        <a:latin typeface="Arial" panose="020B0604020202020204" pitchFamily="34" charset="0"/>
        <a:ea typeface="+mn-ea"/>
        <a:cs typeface="Arial" pitchFamily="34" charset="0"/>
      </a:defRPr>
    </a:lvl2pPr>
    <a:lvl3pPr marL="360000" indent="-172800" algn="l" defTabSz="360000" rtl="0" eaLnBrk="0" fontAlgn="base" hangingPunct="0">
      <a:lnSpc>
        <a:spcPts val="2000"/>
      </a:lnSpc>
      <a:spcBef>
        <a:spcPts val="0"/>
      </a:spcBef>
      <a:spcAft>
        <a:spcPts val="0"/>
      </a:spcAft>
      <a:buFont typeface="Symbol" panose="05050102010706020507" pitchFamily="18" charset="2"/>
      <a:buChar char="-"/>
      <a:defRPr sz="1200" kern="1200" baseline="0">
        <a:solidFill>
          <a:schemeClr val="tx1"/>
        </a:solidFill>
        <a:latin typeface="Arial" panose="020B0604020202020204" pitchFamily="34" charset="0"/>
        <a:ea typeface="+mn-ea"/>
        <a:cs typeface="Arial" pitchFamily="34" charset="0"/>
      </a:defRPr>
    </a:lvl3pPr>
    <a:lvl4pPr marL="532800" indent="-172800" algn="l" defTabSz="360000" rtl="0" eaLnBrk="0" fontAlgn="base" hangingPunct="0">
      <a:lnSpc>
        <a:spcPts val="2000"/>
      </a:lnSpc>
      <a:spcBef>
        <a:spcPts val="0"/>
      </a:spcBef>
      <a:spcAft>
        <a:spcPts val="0"/>
      </a:spcAft>
      <a:buFont typeface="Symbol" panose="05050102010706020507" pitchFamily="18" charset="2"/>
      <a:buChar char="-"/>
      <a:defRPr sz="1200" kern="1200" baseline="0">
        <a:solidFill>
          <a:schemeClr val="tx1"/>
        </a:solidFill>
        <a:latin typeface="Arial" panose="020B0604020202020204" pitchFamily="34" charset="0"/>
        <a:ea typeface="+mn-ea"/>
        <a:cs typeface="Arial" pitchFamily="34" charset="0"/>
      </a:defRPr>
    </a:lvl4pPr>
    <a:lvl5pPr marL="720000" indent="-172800" algn="l" defTabSz="360000" rtl="0" eaLnBrk="0" fontAlgn="base" hangingPunct="0">
      <a:lnSpc>
        <a:spcPts val="2000"/>
      </a:lnSpc>
      <a:spcBef>
        <a:spcPts val="0"/>
      </a:spcBef>
      <a:spcAft>
        <a:spcPts val="0"/>
      </a:spcAft>
      <a:buFont typeface="Symbol" panose="05050102010706020507" pitchFamily="18" charset="2"/>
      <a:buChar char="-"/>
      <a:defRPr sz="1200" kern="1200" baseline="0">
        <a:solidFill>
          <a:schemeClr val="tx1"/>
        </a:solidFill>
        <a:latin typeface="Arial" panose="020B0604020202020204" pitchFamily="34" charset="0"/>
        <a:ea typeface="+mn-ea"/>
        <a:cs typeface="Arial" pitchFamily="34" charset="0"/>
      </a:defRPr>
    </a:lvl5pPr>
    <a:lvl6pPr marL="892800" indent="-172800" algn="l" defTabSz="360000" rtl="0" eaLnBrk="1" latinLnBrk="0" hangingPunct="1">
      <a:lnSpc>
        <a:spcPts val="2000"/>
      </a:lnSpc>
      <a:spcBef>
        <a:spcPts val="0"/>
      </a:spcBef>
      <a:spcAft>
        <a:spcPts val="0"/>
      </a:spcAft>
      <a:buFont typeface="Symbol" panose="05050102010706020507" pitchFamily="18" charset="2"/>
      <a:buChar char="-"/>
      <a:defRPr sz="1200" kern="1200" baseline="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1228725"/>
            <a:ext cx="6480175" cy="3646488"/>
          </a:xfrm>
        </p:spPr>
      </p:sp>
      <p:sp>
        <p:nvSpPr>
          <p:cNvPr id="3" name="Notes Placeholder 2"/>
          <p:cNvSpPr>
            <a:spLocks noGrp="1"/>
          </p:cNvSpPr>
          <p:nvPr>
            <p:ph type="body" idx="1"/>
          </p:nvPr>
        </p:nvSpPr>
        <p:spPr/>
        <p:txBody>
          <a:bodyPr/>
          <a:lstStyle/>
          <a:p>
            <a:endParaRPr lang="de-DE" dirty="0"/>
          </a:p>
        </p:txBody>
      </p:sp>
      <p:sp>
        <p:nvSpPr>
          <p:cNvPr id="4" name="Footer Placeholder 3"/>
          <p:cNvSpPr>
            <a:spLocks noGrp="1"/>
          </p:cNvSpPr>
          <p:nvPr>
            <p:ph type="ftr" sz="quarter" idx="4"/>
          </p:nvPr>
        </p:nvSpPr>
        <p:spPr/>
        <p:txBody>
          <a:bodyPr/>
          <a:lstStyle/>
          <a:p>
            <a:pPr>
              <a:defRPr/>
            </a:pPr>
            <a:r>
              <a:rPr lang="de-DE"/>
              <a:t>RWTH Aachen University</a:t>
            </a:r>
          </a:p>
        </p:txBody>
      </p:sp>
      <p:sp>
        <p:nvSpPr>
          <p:cNvPr id="5" name="Slide Number Placeholder 4"/>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1</a:t>
            </a:fld>
            <a:endParaRPr lang="de-DE" altLang="de-DE"/>
          </a:p>
        </p:txBody>
      </p:sp>
      <p:sp>
        <p:nvSpPr>
          <p:cNvPr id="6" name="Header Placeholder 5"/>
          <p:cNvSpPr>
            <a:spLocks noGrp="1"/>
          </p:cNvSpPr>
          <p:nvPr>
            <p:ph type="hdr" sz="quarter"/>
          </p:nvPr>
        </p:nvSpPr>
        <p:spPr/>
        <p:txBody>
          <a:bodyPr/>
          <a:lstStyle/>
          <a:p>
            <a:endParaRPr lang="de-DE"/>
          </a:p>
        </p:txBody>
      </p:sp>
    </p:spTree>
    <p:extLst>
      <p:ext uri="{BB962C8B-B14F-4D97-AF65-F5344CB8AC3E}">
        <p14:creationId xmlns:p14="http://schemas.microsoft.com/office/powerpoint/2010/main" val="1815398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43EB4-2EBB-65F2-CD80-44BBC14E0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9165F-1AA6-ABDF-1854-2C34196D2C7B}"/>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162FD3DF-D596-73BF-6185-5D88B37D1C44}"/>
              </a:ext>
            </a:extLst>
          </p:cNvPr>
          <p:cNvSpPr>
            <a:spLocks noGrp="1"/>
          </p:cNvSpPr>
          <p:nvPr>
            <p:ph type="body" idx="1"/>
          </p:nvPr>
        </p:nvSpPr>
        <p:spPr/>
        <p:txBody>
          <a:bodyPr/>
          <a:lstStyle/>
          <a:p>
            <a:pPr marL="285750" indent="-285750">
              <a:lnSpc>
                <a:spcPct val="100000"/>
              </a:lnSpc>
              <a:buFont typeface="Arial"/>
              <a:buChar char="•"/>
            </a:pPr>
            <a:endParaRPr lang="en-US">
              <a:latin typeface="Arial"/>
              <a:ea typeface="Calibri"/>
              <a:cs typeface="Arial"/>
            </a:endParaRPr>
          </a:p>
        </p:txBody>
      </p:sp>
      <p:sp>
        <p:nvSpPr>
          <p:cNvPr id="4" name="Footer Placeholder 3">
            <a:extLst>
              <a:ext uri="{FF2B5EF4-FFF2-40B4-BE49-F238E27FC236}">
                <a16:creationId xmlns:a16="http://schemas.microsoft.com/office/drawing/2014/main" id="{0D8B0D6E-591A-E493-A82C-D15B9C372914}"/>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0A866726-B5B5-0057-BC80-BE8A6F42D5E8}"/>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16</a:t>
            </a:fld>
            <a:endParaRPr lang="de-DE" altLang="de-DE"/>
          </a:p>
        </p:txBody>
      </p:sp>
      <p:sp>
        <p:nvSpPr>
          <p:cNvPr id="6" name="Header Placeholder 5">
            <a:extLst>
              <a:ext uri="{FF2B5EF4-FFF2-40B4-BE49-F238E27FC236}">
                <a16:creationId xmlns:a16="http://schemas.microsoft.com/office/drawing/2014/main" id="{F9792B03-DED4-A0DE-919C-5E492D37297A}"/>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2673785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50CB5-2C54-E979-F01B-9328499B1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8DF4E-CEB0-A216-8298-1643CEA71B3C}"/>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4A125A7D-A8C5-D868-E4A4-1A28BF560AF3}"/>
              </a:ext>
            </a:extLst>
          </p:cNvPr>
          <p:cNvSpPr>
            <a:spLocks noGrp="1"/>
          </p:cNvSpPr>
          <p:nvPr>
            <p:ph type="body" idx="1"/>
          </p:nvPr>
        </p:nvSpPr>
        <p:spPr/>
        <p:txBody>
          <a:bodyPr/>
          <a:lstStyle/>
          <a:p>
            <a:endParaRPr lang="en-US">
              <a:latin typeface="Calibri"/>
              <a:ea typeface="Calibri"/>
              <a:cs typeface="Calibri"/>
            </a:endParaRPr>
          </a:p>
        </p:txBody>
      </p:sp>
      <p:sp>
        <p:nvSpPr>
          <p:cNvPr id="4" name="Footer Placeholder 3">
            <a:extLst>
              <a:ext uri="{FF2B5EF4-FFF2-40B4-BE49-F238E27FC236}">
                <a16:creationId xmlns:a16="http://schemas.microsoft.com/office/drawing/2014/main" id="{54B9097D-448E-6473-D711-369D1DCF8E77}"/>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A2D16A4F-F161-018C-AED8-3649652DF368}"/>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33</a:t>
            </a:fld>
            <a:endParaRPr lang="de-DE" altLang="de-DE"/>
          </a:p>
        </p:txBody>
      </p:sp>
      <p:sp>
        <p:nvSpPr>
          <p:cNvPr id="6" name="Header Placeholder 5">
            <a:extLst>
              <a:ext uri="{FF2B5EF4-FFF2-40B4-BE49-F238E27FC236}">
                <a16:creationId xmlns:a16="http://schemas.microsoft.com/office/drawing/2014/main" id="{BE04E7F1-E2A8-B496-383C-EB1ABB759688}"/>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23066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DBE79-E194-7A7A-5337-199EEF7C3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B80938-FD02-DBF2-CC2B-00649CCF3A14}"/>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9209B644-6760-1011-6857-3C99538608C4}"/>
              </a:ext>
            </a:extLst>
          </p:cNvPr>
          <p:cNvSpPr>
            <a:spLocks noGrp="1"/>
          </p:cNvSpPr>
          <p:nvPr>
            <p:ph type="body" idx="1"/>
          </p:nvPr>
        </p:nvSpPr>
        <p:spPr/>
        <p:txBody>
          <a:bodyPr/>
          <a:lstStyle/>
          <a:p>
            <a:endParaRPr lang="en-US">
              <a:latin typeface="Calibri"/>
              <a:ea typeface="Calibri"/>
              <a:cs typeface="Calibri"/>
            </a:endParaRPr>
          </a:p>
        </p:txBody>
      </p:sp>
      <p:sp>
        <p:nvSpPr>
          <p:cNvPr id="4" name="Footer Placeholder 3">
            <a:extLst>
              <a:ext uri="{FF2B5EF4-FFF2-40B4-BE49-F238E27FC236}">
                <a16:creationId xmlns:a16="http://schemas.microsoft.com/office/drawing/2014/main" id="{471660CC-75A1-B28E-F40D-D00CD59B31F4}"/>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46CA9EBF-FFF4-54C3-348F-290B40BA2987}"/>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34</a:t>
            </a:fld>
            <a:endParaRPr lang="de-DE" altLang="de-DE"/>
          </a:p>
        </p:txBody>
      </p:sp>
      <p:sp>
        <p:nvSpPr>
          <p:cNvPr id="6" name="Header Placeholder 5">
            <a:extLst>
              <a:ext uri="{FF2B5EF4-FFF2-40B4-BE49-F238E27FC236}">
                <a16:creationId xmlns:a16="http://schemas.microsoft.com/office/drawing/2014/main" id="{7DD64878-7036-A94F-71B8-50265597B81E}"/>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3660504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7C844-A068-9778-E5CD-73A31E282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26F0B-96B9-9EB3-6848-2F6479639A36}"/>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3543500F-C648-C479-D585-CE69EA587C37}"/>
              </a:ext>
            </a:extLst>
          </p:cNvPr>
          <p:cNvSpPr>
            <a:spLocks noGrp="1"/>
          </p:cNvSpPr>
          <p:nvPr>
            <p:ph type="body" idx="1"/>
          </p:nvPr>
        </p:nvSpPr>
        <p:spPr/>
        <p:txBody>
          <a:bodyPr/>
          <a:lstStyle/>
          <a:p>
            <a:pPr indent="-172720"/>
            <a:r>
              <a:rPr lang="en-US">
                <a:latin typeface="Calibri"/>
                <a:ea typeface="Calibri"/>
                <a:cs typeface="Calibri"/>
              </a:rPr>
              <a:t>AE architecture:</a:t>
            </a:r>
          </a:p>
          <a:p>
            <a:pPr indent="-172720"/>
            <a:endParaRPr lang="en-US">
              <a:latin typeface="Calibri"/>
              <a:ea typeface="Calibri"/>
              <a:cs typeface="Calibri"/>
            </a:endParaRPr>
          </a:p>
          <a:p>
            <a:r>
              <a:rPr lang="en-US"/>
              <a:t>100 → 128 → 64 → 50 → 64 → 128 → 100</a:t>
            </a:r>
          </a:p>
          <a:p>
            <a:pPr indent="-172720"/>
            <a:endParaRPr lang="en-US">
              <a:latin typeface="Calibri"/>
              <a:ea typeface="Calibri"/>
              <a:cs typeface="Calibri"/>
            </a:endParaRPr>
          </a:p>
          <a:p>
            <a:pPr indent="-172720"/>
            <a:r>
              <a:rPr lang="en-US">
                <a:latin typeface="Calibri"/>
                <a:ea typeface="Calibri"/>
                <a:cs typeface="Calibri"/>
              </a:rPr>
              <a:t>Relu</a:t>
            </a:r>
          </a:p>
          <a:p>
            <a:pPr indent="-172720"/>
            <a:endParaRPr lang="en-US">
              <a:latin typeface="Calibri"/>
              <a:ea typeface="Calibri"/>
              <a:cs typeface="Calibri"/>
            </a:endParaRPr>
          </a:p>
          <a:p>
            <a:pPr indent="-172720"/>
            <a:r>
              <a:rPr lang="en-US">
                <a:latin typeface="Calibri"/>
                <a:ea typeface="Calibri"/>
                <a:cs typeface="Calibri"/>
              </a:rPr>
              <a:t>Dropout 0.2</a:t>
            </a:r>
          </a:p>
        </p:txBody>
      </p:sp>
      <p:sp>
        <p:nvSpPr>
          <p:cNvPr id="4" name="Footer Placeholder 3">
            <a:extLst>
              <a:ext uri="{FF2B5EF4-FFF2-40B4-BE49-F238E27FC236}">
                <a16:creationId xmlns:a16="http://schemas.microsoft.com/office/drawing/2014/main" id="{9B96D70F-4171-B97B-DA78-443EDB53AE5A}"/>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79C5EAC2-E0E3-183C-7B87-8FBD9775BC6E}"/>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35</a:t>
            </a:fld>
            <a:endParaRPr lang="de-DE" altLang="de-DE"/>
          </a:p>
        </p:txBody>
      </p:sp>
      <p:sp>
        <p:nvSpPr>
          <p:cNvPr id="6" name="Header Placeholder 5">
            <a:extLst>
              <a:ext uri="{FF2B5EF4-FFF2-40B4-BE49-F238E27FC236}">
                <a16:creationId xmlns:a16="http://schemas.microsoft.com/office/drawing/2014/main" id="{AD35A576-61B7-0EFD-BBA4-B6C6CACD90E8}"/>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1751204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63CB3-17FD-864B-72AA-D70FAEB30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B61442-EE63-0948-EF76-829A5643A7AB}"/>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387A097D-4FED-6A68-67DD-60DE460E83D0}"/>
              </a:ext>
            </a:extLst>
          </p:cNvPr>
          <p:cNvSpPr>
            <a:spLocks noGrp="1"/>
          </p:cNvSpPr>
          <p:nvPr>
            <p:ph type="body" idx="1"/>
          </p:nvPr>
        </p:nvSpPr>
        <p:spPr/>
        <p:txBody>
          <a:bodyPr/>
          <a:lstStyle/>
          <a:p>
            <a:pPr indent="-172720"/>
            <a:endParaRPr lang="en-US">
              <a:latin typeface="Arial"/>
              <a:ea typeface="Calibri"/>
              <a:cs typeface="Arial"/>
            </a:endParaRPr>
          </a:p>
          <a:p>
            <a:pPr indent="-172720"/>
            <a:endParaRPr lang="en-US">
              <a:latin typeface="Arial"/>
              <a:ea typeface="Calibri"/>
              <a:cs typeface="Arial"/>
            </a:endParaRPr>
          </a:p>
          <a:p>
            <a:pPr indent="-172720">
              <a:buFont typeface="Calibri"/>
              <a:buChar char="-"/>
            </a:pPr>
            <a:r>
              <a:rPr lang="en-US">
                <a:latin typeface="Arial"/>
                <a:ea typeface="Calibri"/>
                <a:cs typeface="Arial"/>
              </a:rPr>
              <a:t>Loss function is MSE</a:t>
            </a:r>
          </a:p>
          <a:p>
            <a:pPr indent="-172720">
              <a:buFont typeface="Calibri"/>
              <a:buChar char="-"/>
            </a:pPr>
            <a:endParaRPr lang="en-US">
              <a:latin typeface="Arial"/>
              <a:ea typeface="Calibri"/>
              <a:cs typeface="Arial"/>
            </a:endParaRPr>
          </a:p>
          <a:p>
            <a:pPr indent="-172720">
              <a:buFont typeface="Calibri"/>
              <a:buChar char="-"/>
            </a:pPr>
            <a:r>
              <a:rPr lang="en-US">
                <a:latin typeface="Arial"/>
                <a:ea typeface="Calibri"/>
                <a:cs typeface="Arial"/>
              </a:rPr>
              <a:t>We want to evaluate whether the AE is learning a balanced representation of gene expression and histology.</a:t>
            </a:r>
          </a:p>
          <a:p>
            <a:pPr indent="-172720">
              <a:buFont typeface="Calibri"/>
              <a:buChar char="-"/>
            </a:pPr>
            <a:r>
              <a:rPr lang="en-US">
                <a:latin typeface="Arial"/>
                <a:ea typeface="Calibri"/>
                <a:cs typeface="Arial"/>
              </a:rPr>
              <a:t>To do this we train the exact same autoencoder with a split loss for the gene expression and the histology</a:t>
            </a:r>
          </a:p>
          <a:p>
            <a:pPr indent="-172720">
              <a:buFont typeface="Calibri"/>
              <a:buChar char="-"/>
            </a:pPr>
            <a:endParaRPr lang="en-US">
              <a:latin typeface="Arial"/>
              <a:ea typeface="Calibri"/>
              <a:cs typeface="Arial"/>
            </a:endParaRPr>
          </a:p>
          <a:p>
            <a:pPr indent="-172720">
              <a:buFont typeface="Calibri"/>
              <a:buChar char="-"/>
            </a:pPr>
            <a:endParaRPr lang="en-US">
              <a:latin typeface="Arial"/>
              <a:ea typeface="Calibri"/>
              <a:cs typeface="Arial"/>
            </a:endParaRPr>
          </a:p>
          <a:p>
            <a:pPr indent="-172720">
              <a:buFont typeface="Calibri"/>
              <a:buChar char="-"/>
            </a:pPr>
            <a:r>
              <a:rPr lang="en-US">
                <a:latin typeface="Arial"/>
                <a:ea typeface="Calibri"/>
                <a:cs typeface="Arial"/>
              </a:rPr>
              <a:t>Interpretation standard AE loss curve:</a:t>
            </a:r>
          </a:p>
          <a:p>
            <a:pPr marL="359410" lvl="2" indent="-172720">
              <a:buFont typeface="Wingdings"/>
              <a:buChar char="§"/>
            </a:pPr>
            <a:r>
              <a:rPr lang="en-US">
                <a:latin typeface="Arial"/>
                <a:cs typeface="Arial"/>
              </a:rPr>
              <a:t>train and </a:t>
            </a:r>
            <a:r>
              <a:rPr lang="en-US" err="1">
                <a:latin typeface="Arial"/>
                <a:cs typeface="Arial"/>
              </a:rPr>
              <a:t>val</a:t>
            </a:r>
            <a:r>
              <a:rPr lang="en-US">
                <a:latin typeface="Arial"/>
                <a:cs typeface="Arial"/>
              </a:rPr>
              <a:t> stay very close throughout, so no obvious over- or under-fitting</a:t>
            </a:r>
            <a:endParaRPr lang="en-US">
              <a:latin typeface="Arial"/>
              <a:ea typeface="Calibri"/>
              <a:cs typeface="Arial"/>
            </a:endParaRPr>
          </a:p>
          <a:p>
            <a:pPr marL="359410" lvl="2" indent="-172720">
              <a:buFont typeface="Wingdings"/>
              <a:buChar char="§"/>
            </a:pPr>
            <a:endParaRPr lang="en-US">
              <a:latin typeface="Arial"/>
              <a:ea typeface="Calibri"/>
              <a:cs typeface="Arial"/>
            </a:endParaRPr>
          </a:p>
          <a:p>
            <a:pPr marL="359410" lvl="2" indent="-172720">
              <a:buFont typeface="Wingdings"/>
              <a:buChar char="§"/>
            </a:pPr>
            <a:endParaRPr lang="en-US">
              <a:latin typeface="Arial"/>
              <a:ea typeface="Calibri"/>
              <a:cs typeface="Arial"/>
            </a:endParaRPr>
          </a:p>
          <a:p>
            <a:pPr marL="172720" lvl="1" indent="-172720">
              <a:buFont typeface="Courier New"/>
              <a:buChar char="o"/>
            </a:pPr>
            <a:r>
              <a:rPr lang="en-US">
                <a:latin typeface="Arial"/>
                <a:ea typeface="Calibri"/>
                <a:cs typeface="Arial"/>
              </a:rPr>
              <a:t>Interpretation split AE loss curve:</a:t>
            </a:r>
          </a:p>
          <a:p>
            <a:pPr marL="359410" lvl="2" indent="-172720">
              <a:buFont typeface="Wingdings"/>
              <a:buChar char="§"/>
            </a:pPr>
            <a:r>
              <a:rPr lang="en-US">
                <a:latin typeface="Arial"/>
                <a:cs typeface="Arial"/>
              </a:rPr>
              <a:t>Total losses start near 2.0 (i.e. ~1.0+1.0) and decline to ~0.9 (i.e. ~0.38+0.52), exactly twice the scale of standard loss</a:t>
            </a:r>
            <a:endParaRPr lang="en-US">
              <a:latin typeface="Arial"/>
              <a:ea typeface="Calibri"/>
              <a:cs typeface="Arial"/>
            </a:endParaRPr>
          </a:p>
          <a:p>
            <a:pPr indent="-172720"/>
            <a:endParaRPr lang="en-US">
              <a:latin typeface="Arial"/>
              <a:ea typeface="Calibri"/>
              <a:cs typeface="Arial"/>
            </a:endParaRPr>
          </a:p>
          <a:p>
            <a:pPr indent="-172720"/>
            <a:r>
              <a:rPr lang="en-US">
                <a:latin typeface="Arial"/>
                <a:ea typeface="Calibri"/>
                <a:cs typeface="Arial"/>
              </a:rPr>
              <a:t>Do standard AE and split AE optimize for the same objective</a:t>
            </a:r>
          </a:p>
          <a:p>
            <a:pPr marL="359410" lvl="2" indent="-172720">
              <a:buFont typeface="Wingdings"/>
              <a:buChar char="§"/>
            </a:pPr>
            <a:r>
              <a:rPr lang="en-US">
                <a:latin typeface="Arial"/>
                <a:ea typeface="Calibri"/>
                <a:cs typeface="Arial"/>
              </a:rPr>
              <a:t>Yes. </a:t>
            </a:r>
            <a:r>
              <a:rPr lang="en-US"/>
              <a:t>up to a constant scaling factor in the loss </a:t>
            </a:r>
            <a:endParaRPr lang="en-US">
              <a:latin typeface="Arial"/>
              <a:ea typeface="Calibri"/>
              <a:cs typeface="Arial"/>
            </a:endParaRPr>
          </a:p>
          <a:p>
            <a:pPr indent="-172720"/>
            <a:endParaRPr lang="en-US">
              <a:latin typeface="Arial"/>
              <a:ea typeface="Calibri"/>
              <a:cs typeface="Arial"/>
            </a:endParaRPr>
          </a:p>
          <a:p>
            <a:pPr indent="-172720"/>
            <a:r>
              <a:rPr lang="en-US">
                <a:latin typeface="Arial"/>
                <a:ea typeface="Calibri"/>
                <a:cs typeface="Arial"/>
              </a:rPr>
              <a:t>Are the standard AE and </a:t>
            </a:r>
            <a:r>
              <a:rPr lang="en-US" err="1">
                <a:latin typeface="Arial"/>
                <a:ea typeface="Calibri"/>
                <a:cs typeface="Arial"/>
              </a:rPr>
              <a:t>sthe</a:t>
            </a:r>
            <a:r>
              <a:rPr lang="en-US">
                <a:latin typeface="Arial"/>
                <a:ea typeface="Calibri"/>
                <a:cs typeface="Arial"/>
              </a:rPr>
              <a:t> split AE the same? YES:</a:t>
            </a:r>
          </a:p>
          <a:p>
            <a:pPr indent="-172720"/>
            <a:endParaRPr lang="en-US">
              <a:latin typeface="Calibri"/>
              <a:ea typeface="Calibri"/>
              <a:cs typeface="Calibri"/>
            </a:endParaRPr>
          </a:p>
          <a:p>
            <a:pPr indent="-172720">
              <a:buFont typeface="Calibri"/>
              <a:buChar char="-"/>
            </a:pPr>
            <a:r>
              <a:rPr lang="en-US">
                <a:latin typeface="Calibri"/>
                <a:ea typeface="Calibri"/>
                <a:cs typeface="Calibri"/>
              </a:rPr>
              <a:t>Gradient based optimizers invariant to overall constant scaling of the loss, both method drive </a:t>
            </a:r>
            <a:r>
              <a:rPr lang="en-US" err="1">
                <a:latin typeface="Calibri"/>
                <a:ea typeface="Calibri"/>
                <a:cs typeface="Calibri"/>
              </a:rPr>
              <a:t>netweork</a:t>
            </a:r>
            <a:r>
              <a:rPr lang="en-US">
                <a:latin typeface="Calibri"/>
                <a:ea typeface="Calibri"/>
                <a:cs typeface="Calibri"/>
              </a:rPr>
              <a:t> toward same reconstruction optimal parameters</a:t>
            </a:r>
          </a:p>
          <a:p>
            <a:pPr indent="-172720">
              <a:buFont typeface="Calibri"/>
              <a:buChar char="-"/>
            </a:pPr>
            <a:r>
              <a:rPr lang="en-US">
                <a:latin typeface="Calibri"/>
                <a:ea typeface="Calibri"/>
                <a:cs typeface="Calibri"/>
              </a:rPr>
              <a:t>Encoder </a:t>
            </a:r>
            <a:r>
              <a:rPr lang="en-US" err="1">
                <a:latin typeface="Calibri"/>
                <a:ea typeface="Calibri"/>
                <a:cs typeface="Calibri"/>
              </a:rPr>
              <a:t>archi</a:t>
            </a:r>
            <a:r>
              <a:rPr lang="en-US">
                <a:latin typeface="Calibri"/>
                <a:ea typeface="Calibri"/>
                <a:cs typeface="Calibri"/>
              </a:rPr>
              <a:t> and data are identical</a:t>
            </a:r>
          </a:p>
          <a:p>
            <a:pPr indent="-172720">
              <a:buFont typeface="Calibri"/>
              <a:buChar char="-"/>
            </a:pPr>
            <a:r>
              <a:rPr lang="en-US">
                <a:latin typeface="Calibri"/>
                <a:ea typeface="Calibri"/>
                <a:cs typeface="Calibri"/>
              </a:rPr>
              <a:t>Inference is identical</a:t>
            </a:r>
          </a:p>
          <a:p>
            <a:pPr indent="-172720">
              <a:buFont typeface="Calibri"/>
              <a:buChar char="-"/>
            </a:pPr>
            <a:r>
              <a:rPr lang="en-US">
                <a:latin typeface="Calibri"/>
                <a:ea typeface="Calibri"/>
                <a:cs typeface="Calibri"/>
              </a:rPr>
              <a:t>Important: number of dimensions for each modality is the same so both get weighted equally by AE</a:t>
            </a:r>
          </a:p>
        </p:txBody>
      </p:sp>
      <p:sp>
        <p:nvSpPr>
          <p:cNvPr id="4" name="Footer Placeholder 3">
            <a:extLst>
              <a:ext uri="{FF2B5EF4-FFF2-40B4-BE49-F238E27FC236}">
                <a16:creationId xmlns:a16="http://schemas.microsoft.com/office/drawing/2014/main" id="{46CB957D-733E-234C-BB61-491A2655A554}"/>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2CCA92AC-CFE6-637A-1BB6-53CE92273682}"/>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36</a:t>
            </a:fld>
            <a:endParaRPr lang="de-DE" altLang="de-DE"/>
          </a:p>
        </p:txBody>
      </p:sp>
      <p:sp>
        <p:nvSpPr>
          <p:cNvPr id="6" name="Header Placeholder 5">
            <a:extLst>
              <a:ext uri="{FF2B5EF4-FFF2-40B4-BE49-F238E27FC236}">
                <a16:creationId xmlns:a16="http://schemas.microsoft.com/office/drawing/2014/main" id="{AF9DA392-9A4E-79B5-7005-CB6036CC3BCF}"/>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1888529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CD95D-51F7-CBA4-D1F3-72A8ED065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E74AE-F562-C014-6B25-387C446545F9}"/>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0388F5A0-D96F-737A-37AF-510EF2A84713}"/>
              </a:ext>
            </a:extLst>
          </p:cNvPr>
          <p:cNvSpPr>
            <a:spLocks noGrp="1"/>
          </p:cNvSpPr>
          <p:nvPr>
            <p:ph type="body" idx="1"/>
          </p:nvPr>
        </p:nvSpPr>
        <p:spPr/>
        <p:txBody>
          <a:bodyPr/>
          <a:lstStyle/>
          <a:p>
            <a:pPr indent="-172720"/>
            <a:endParaRPr lang="en-US">
              <a:latin typeface="Arial"/>
              <a:ea typeface="Calibri"/>
              <a:cs typeface="Arial"/>
            </a:endParaRPr>
          </a:p>
          <a:p>
            <a:pPr indent="-172720"/>
            <a:endParaRPr lang="en-US">
              <a:latin typeface="Arial"/>
              <a:ea typeface="Calibri"/>
              <a:cs typeface="Arial"/>
            </a:endParaRPr>
          </a:p>
          <a:p>
            <a:pPr indent="-172720">
              <a:buFont typeface="Calibri"/>
              <a:buChar char="-"/>
            </a:pPr>
            <a:r>
              <a:rPr lang="en-US">
                <a:latin typeface="Arial"/>
                <a:ea typeface="Calibri"/>
                <a:cs typeface="Arial"/>
              </a:rPr>
              <a:t>Loss function is MSE</a:t>
            </a:r>
          </a:p>
          <a:p>
            <a:pPr indent="-172720">
              <a:buFont typeface="Calibri"/>
              <a:buChar char="-"/>
            </a:pPr>
            <a:endParaRPr lang="en-US">
              <a:latin typeface="Arial"/>
              <a:ea typeface="Calibri"/>
              <a:cs typeface="Arial"/>
            </a:endParaRPr>
          </a:p>
          <a:p>
            <a:pPr indent="-172720">
              <a:buFont typeface="Calibri"/>
              <a:buChar char="-"/>
            </a:pPr>
            <a:r>
              <a:rPr lang="en-US">
                <a:latin typeface="Arial"/>
                <a:ea typeface="Calibri"/>
                <a:cs typeface="Arial"/>
              </a:rPr>
              <a:t>We want to evaluate whether the AE is learning a balanced representation of gene expression and histology.</a:t>
            </a:r>
          </a:p>
          <a:p>
            <a:pPr indent="-172720">
              <a:buFont typeface="Calibri"/>
              <a:buChar char="-"/>
            </a:pPr>
            <a:r>
              <a:rPr lang="en-US">
                <a:latin typeface="Arial"/>
                <a:ea typeface="Calibri"/>
                <a:cs typeface="Arial"/>
              </a:rPr>
              <a:t>To do this we train the exact same autoencoder with a split loss for the gene expression and the histology</a:t>
            </a:r>
          </a:p>
          <a:p>
            <a:pPr indent="-172720">
              <a:buFont typeface="Calibri"/>
              <a:buChar char="-"/>
            </a:pPr>
            <a:endParaRPr lang="en-US">
              <a:latin typeface="Arial"/>
              <a:ea typeface="Calibri"/>
              <a:cs typeface="Arial"/>
            </a:endParaRPr>
          </a:p>
          <a:p>
            <a:pPr indent="-172720">
              <a:buFont typeface="Calibri"/>
              <a:buChar char="-"/>
            </a:pPr>
            <a:endParaRPr lang="en-US">
              <a:latin typeface="Arial"/>
              <a:ea typeface="Calibri"/>
              <a:cs typeface="Arial"/>
            </a:endParaRPr>
          </a:p>
          <a:p>
            <a:pPr indent="-172720">
              <a:buFont typeface="Calibri"/>
              <a:buChar char="-"/>
            </a:pPr>
            <a:r>
              <a:rPr lang="en-US">
                <a:latin typeface="Arial"/>
                <a:ea typeface="Calibri"/>
                <a:cs typeface="Arial"/>
              </a:rPr>
              <a:t>Interpretation standard AE loss curve:</a:t>
            </a:r>
          </a:p>
          <a:p>
            <a:pPr marL="359410" lvl="2" indent="-172720">
              <a:buFont typeface="Wingdings"/>
              <a:buChar char="§"/>
            </a:pPr>
            <a:r>
              <a:rPr lang="en-US">
                <a:latin typeface="Arial"/>
                <a:cs typeface="Arial"/>
              </a:rPr>
              <a:t>train and </a:t>
            </a:r>
            <a:r>
              <a:rPr lang="en-US" err="1">
                <a:latin typeface="Arial"/>
                <a:cs typeface="Arial"/>
              </a:rPr>
              <a:t>val</a:t>
            </a:r>
            <a:r>
              <a:rPr lang="en-US">
                <a:latin typeface="Arial"/>
                <a:cs typeface="Arial"/>
              </a:rPr>
              <a:t> stay very close throughout, so no obvious over- or under-fitting</a:t>
            </a:r>
            <a:endParaRPr lang="en-US">
              <a:latin typeface="Arial"/>
              <a:ea typeface="Calibri"/>
              <a:cs typeface="Arial"/>
            </a:endParaRPr>
          </a:p>
          <a:p>
            <a:pPr marL="359410" lvl="2" indent="-172720">
              <a:buFont typeface="Wingdings"/>
              <a:buChar char="§"/>
            </a:pPr>
            <a:endParaRPr lang="en-US">
              <a:latin typeface="Arial"/>
              <a:ea typeface="Calibri"/>
              <a:cs typeface="Arial"/>
            </a:endParaRPr>
          </a:p>
          <a:p>
            <a:pPr marL="359410" lvl="2" indent="-172720">
              <a:buFont typeface="Wingdings"/>
              <a:buChar char="§"/>
            </a:pPr>
            <a:endParaRPr lang="en-US">
              <a:latin typeface="Arial"/>
              <a:ea typeface="Calibri"/>
              <a:cs typeface="Arial"/>
            </a:endParaRPr>
          </a:p>
          <a:p>
            <a:pPr marL="172720" lvl="1" indent="-172720">
              <a:buFont typeface="Courier New"/>
              <a:buChar char="o"/>
            </a:pPr>
            <a:r>
              <a:rPr lang="en-US">
                <a:latin typeface="Arial"/>
                <a:ea typeface="Calibri"/>
                <a:cs typeface="Arial"/>
              </a:rPr>
              <a:t>Interpretation split AE loss curve:</a:t>
            </a:r>
          </a:p>
          <a:p>
            <a:pPr marL="359410" lvl="2" indent="-172720">
              <a:buFont typeface="Wingdings"/>
              <a:buChar char="§"/>
            </a:pPr>
            <a:r>
              <a:rPr lang="en-US">
                <a:latin typeface="Arial"/>
                <a:cs typeface="Arial"/>
              </a:rPr>
              <a:t>Total losses start near 2.0 (i.e. ~1.0+1.0) and decline to ~0.9 (i.e. ~0.38+0.52), exactly twice the scale of standard loss</a:t>
            </a:r>
            <a:endParaRPr lang="en-US">
              <a:latin typeface="Arial"/>
              <a:ea typeface="Calibri"/>
              <a:cs typeface="Arial"/>
            </a:endParaRPr>
          </a:p>
          <a:p>
            <a:pPr indent="-172720"/>
            <a:endParaRPr lang="en-US">
              <a:latin typeface="Arial"/>
              <a:ea typeface="Calibri"/>
              <a:cs typeface="Arial"/>
            </a:endParaRPr>
          </a:p>
          <a:p>
            <a:pPr indent="-172720"/>
            <a:endParaRPr lang="en-US">
              <a:latin typeface="Arial"/>
              <a:ea typeface="Calibri"/>
              <a:cs typeface="Arial"/>
            </a:endParaRPr>
          </a:p>
          <a:p>
            <a:pPr indent="-172720"/>
            <a:r>
              <a:rPr lang="en-US">
                <a:latin typeface="Arial"/>
                <a:ea typeface="Calibri"/>
                <a:cs typeface="Arial"/>
              </a:rPr>
              <a:t>This comparison is only valid if the standard and the split AE are the same/ optimize for the same objective</a:t>
            </a:r>
          </a:p>
          <a:p>
            <a:pPr indent="-172720"/>
            <a:endParaRPr lang="en-US">
              <a:latin typeface="Arial"/>
              <a:ea typeface="Calibri"/>
              <a:cs typeface="Arial"/>
            </a:endParaRPr>
          </a:p>
          <a:p>
            <a:pPr indent="-172720"/>
            <a:endParaRPr lang="en-US">
              <a:latin typeface="Arial"/>
              <a:ea typeface="Calibri"/>
              <a:cs typeface="Arial"/>
            </a:endParaRPr>
          </a:p>
          <a:p>
            <a:pPr indent="-172720"/>
            <a:r>
              <a:rPr lang="en-US">
                <a:latin typeface="Arial"/>
                <a:ea typeface="Calibri"/>
                <a:cs typeface="Arial"/>
              </a:rPr>
              <a:t>So Do standard AE and split AE optimize for the same objective?</a:t>
            </a:r>
          </a:p>
          <a:p>
            <a:pPr marL="359410" lvl="2" indent="-172720">
              <a:buFont typeface="Wingdings"/>
              <a:buChar char="§"/>
            </a:pPr>
            <a:r>
              <a:rPr lang="en-US">
                <a:latin typeface="Arial"/>
                <a:ea typeface="Calibri"/>
                <a:cs typeface="Arial"/>
              </a:rPr>
              <a:t>Yes. </a:t>
            </a:r>
            <a:r>
              <a:rPr lang="en-US"/>
              <a:t>up to a constant scaling factor in the loss </a:t>
            </a:r>
            <a:endParaRPr lang="en-US">
              <a:latin typeface="Arial"/>
              <a:ea typeface="Calibri"/>
              <a:cs typeface="Arial"/>
            </a:endParaRPr>
          </a:p>
          <a:p>
            <a:pPr indent="-172720"/>
            <a:endParaRPr lang="en-US">
              <a:latin typeface="Arial"/>
              <a:ea typeface="Calibri"/>
              <a:cs typeface="Arial"/>
            </a:endParaRPr>
          </a:p>
          <a:p>
            <a:pPr indent="-172720"/>
            <a:r>
              <a:rPr lang="en-US">
                <a:latin typeface="Arial"/>
                <a:ea typeface="Calibri"/>
                <a:cs typeface="Arial"/>
              </a:rPr>
              <a:t>Are the standard AE and </a:t>
            </a:r>
            <a:r>
              <a:rPr lang="en-US" err="1">
                <a:latin typeface="Arial"/>
                <a:ea typeface="Calibri"/>
                <a:cs typeface="Arial"/>
              </a:rPr>
              <a:t>sthe</a:t>
            </a:r>
            <a:r>
              <a:rPr lang="en-US">
                <a:latin typeface="Arial"/>
                <a:ea typeface="Calibri"/>
                <a:cs typeface="Arial"/>
              </a:rPr>
              <a:t> split AE the same? YES:</a:t>
            </a:r>
          </a:p>
          <a:p>
            <a:pPr indent="-172720"/>
            <a:endParaRPr lang="en-US">
              <a:latin typeface="Calibri"/>
              <a:ea typeface="Calibri"/>
              <a:cs typeface="Calibri"/>
            </a:endParaRPr>
          </a:p>
          <a:p>
            <a:pPr indent="-172720">
              <a:buFont typeface="Calibri"/>
              <a:buChar char="-"/>
            </a:pPr>
            <a:r>
              <a:rPr lang="en-US">
                <a:latin typeface="Calibri"/>
                <a:ea typeface="Calibri"/>
                <a:cs typeface="Calibri"/>
              </a:rPr>
              <a:t>Gradient based optimizers invariant to overall constant scaling of the loss, both method drive </a:t>
            </a:r>
            <a:r>
              <a:rPr lang="en-US" err="1">
                <a:latin typeface="Calibri"/>
                <a:ea typeface="Calibri"/>
                <a:cs typeface="Calibri"/>
              </a:rPr>
              <a:t>netweork</a:t>
            </a:r>
            <a:r>
              <a:rPr lang="en-US">
                <a:latin typeface="Calibri"/>
                <a:ea typeface="Calibri"/>
                <a:cs typeface="Calibri"/>
              </a:rPr>
              <a:t> toward same reconstruction optimal parameters</a:t>
            </a:r>
          </a:p>
          <a:p>
            <a:pPr indent="-172720">
              <a:buFont typeface="Calibri"/>
              <a:buChar char="-"/>
            </a:pPr>
            <a:r>
              <a:rPr lang="en-US">
                <a:latin typeface="Calibri"/>
                <a:ea typeface="Calibri"/>
                <a:cs typeface="Calibri"/>
              </a:rPr>
              <a:t>Encoder </a:t>
            </a:r>
            <a:r>
              <a:rPr lang="en-US" err="1">
                <a:latin typeface="Calibri"/>
                <a:ea typeface="Calibri"/>
                <a:cs typeface="Calibri"/>
              </a:rPr>
              <a:t>archi</a:t>
            </a:r>
            <a:r>
              <a:rPr lang="en-US">
                <a:latin typeface="Calibri"/>
                <a:ea typeface="Calibri"/>
                <a:cs typeface="Calibri"/>
              </a:rPr>
              <a:t> and data are identical</a:t>
            </a:r>
          </a:p>
          <a:p>
            <a:pPr indent="-172720">
              <a:buFont typeface="Calibri"/>
              <a:buChar char="-"/>
            </a:pPr>
            <a:r>
              <a:rPr lang="en-US">
                <a:latin typeface="Calibri"/>
                <a:ea typeface="Calibri"/>
                <a:cs typeface="Calibri"/>
              </a:rPr>
              <a:t>Inference is identical</a:t>
            </a:r>
          </a:p>
          <a:p>
            <a:pPr indent="-172720">
              <a:buFont typeface="Calibri"/>
              <a:buChar char="-"/>
            </a:pPr>
            <a:r>
              <a:rPr lang="en-US">
                <a:latin typeface="Calibri"/>
                <a:ea typeface="Calibri"/>
                <a:cs typeface="Calibri"/>
              </a:rPr>
              <a:t>Important: number of dimensions for each modality is the same so both get weighted equally by AE</a:t>
            </a:r>
          </a:p>
        </p:txBody>
      </p:sp>
      <p:sp>
        <p:nvSpPr>
          <p:cNvPr id="4" name="Footer Placeholder 3">
            <a:extLst>
              <a:ext uri="{FF2B5EF4-FFF2-40B4-BE49-F238E27FC236}">
                <a16:creationId xmlns:a16="http://schemas.microsoft.com/office/drawing/2014/main" id="{899D3B7D-D8B5-34E1-4FEB-72A50B4A7D21}"/>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DC9E6B10-E09A-9A16-E653-00D2610C2B83}"/>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37</a:t>
            </a:fld>
            <a:endParaRPr lang="de-DE" altLang="de-DE"/>
          </a:p>
        </p:txBody>
      </p:sp>
      <p:sp>
        <p:nvSpPr>
          <p:cNvPr id="6" name="Header Placeholder 5">
            <a:extLst>
              <a:ext uri="{FF2B5EF4-FFF2-40B4-BE49-F238E27FC236}">
                <a16:creationId xmlns:a16="http://schemas.microsoft.com/office/drawing/2014/main" id="{C841935D-474B-05A4-8CD8-97938556BB15}"/>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1520119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833C3-5813-5DF6-7E34-4C4780EEAC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B8B38-85ED-D8F8-439E-BF7823738804}"/>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A6236E56-D036-E3ED-9E5A-863F2D401369}"/>
              </a:ext>
            </a:extLst>
          </p:cNvPr>
          <p:cNvSpPr>
            <a:spLocks noGrp="1"/>
          </p:cNvSpPr>
          <p:nvPr>
            <p:ph type="body" idx="1"/>
          </p:nvPr>
        </p:nvSpPr>
        <p:spPr/>
        <p:txBody>
          <a:bodyPr/>
          <a:lstStyle/>
          <a:p>
            <a:pPr indent="-172720"/>
            <a:endParaRPr lang="en-US">
              <a:latin typeface="Arial"/>
              <a:ea typeface="Calibri"/>
              <a:cs typeface="Arial"/>
            </a:endParaRPr>
          </a:p>
          <a:p>
            <a:pPr indent="-172720"/>
            <a:endParaRPr lang="en-US">
              <a:latin typeface="Arial"/>
              <a:ea typeface="Calibri"/>
              <a:cs typeface="Arial"/>
            </a:endParaRPr>
          </a:p>
          <a:p>
            <a:pPr indent="-172720">
              <a:buFont typeface="Calibri"/>
              <a:buChar char="-"/>
            </a:pPr>
            <a:r>
              <a:rPr lang="en-US">
                <a:latin typeface="Arial"/>
                <a:ea typeface="Calibri"/>
                <a:cs typeface="Arial"/>
              </a:rPr>
              <a:t>Loss function is MSE</a:t>
            </a:r>
          </a:p>
          <a:p>
            <a:pPr indent="-172720">
              <a:buFont typeface="Calibri"/>
              <a:buChar char="-"/>
            </a:pPr>
            <a:endParaRPr lang="en-US">
              <a:latin typeface="Arial"/>
              <a:ea typeface="Calibri"/>
              <a:cs typeface="Arial"/>
            </a:endParaRPr>
          </a:p>
          <a:p>
            <a:pPr indent="-172720">
              <a:buFont typeface="Calibri"/>
              <a:buChar char="-"/>
            </a:pPr>
            <a:r>
              <a:rPr lang="en-US">
                <a:latin typeface="Arial"/>
                <a:ea typeface="Calibri"/>
                <a:cs typeface="Arial"/>
              </a:rPr>
              <a:t>We want to evaluate whether the AE is learning a balanced representation of gene expression and histology.</a:t>
            </a:r>
          </a:p>
          <a:p>
            <a:pPr indent="-172720">
              <a:buFont typeface="Calibri"/>
              <a:buChar char="-"/>
            </a:pPr>
            <a:r>
              <a:rPr lang="en-US">
                <a:latin typeface="Arial"/>
                <a:ea typeface="Calibri"/>
                <a:cs typeface="Arial"/>
              </a:rPr>
              <a:t>To do this we train the exact same autoencoder with a split loss for the gene expression and the histology</a:t>
            </a:r>
          </a:p>
          <a:p>
            <a:pPr indent="-172720">
              <a:buFont typeface="Calibri"/>
              <a:buChar char="-"/>
            </a:pPr>
            <a:endParaRPr lang="en-US">
              <a:latin typeface="Arial"/>
              <a:ea typeface="Calibri"/>
              <a:cs typeface="Arial"/>
            </a:endParaRPr>
          </a:p>
          <a:p>
            <a:pPr indent="-172720">
              <a:buFont typeface="Calibri"/>
              <a:buChar char="-"/>
            </a:pPr>
            <a:endParaRPr lang="en-US">
              <a:latin typeface="Arial"/>
              <a:ea typeface="Calibri"/>
              <a:cs typeface="Arial"/>
            </a:endParaRPr>
          </a:p>
          <a:p>
            <a:pPr indent="-172720">
              <a:buFont typeface="Calibri"/>
              <a:buChar char="-"/>
            </a:pPr>
            <a:r>
              <a:rPr lang="en-US">
                <a:latin typeface="Arial"/>
                <a:ea typeface="Calibri"/>
                <a:cs typeface="Arial"/>
              </a:rPr>
              <a:t>Interpretation standard AE loss curve:</a:t>
            </a:r>
          </a:p>
          <a:p>
            <a:pPr marL="359410" lvl="2" indent="-172720">
              <a:buFont typeface="Wingdings"/>
              <a:buChar char="§"/>
            </a:pPr>
            <a:r>
              <a:rPr lang="en-US">
                <a:latin typeface="Arial"/>
                <a:cs typeface="Arial"/>
              </a:rPr>
              <a:t>train and </a:t>
            </a:r>
            <a:r>
              <a:rPr lang="en-US" err="1">
                <a:latin typeface="Arial"/>
                <a:cs typeface="Arial"/>
              </a:rPr>
              <a:t>val</a:t>
            </a:r>
            <a:r>
              <a:rPr lang="en-US">
                <a:latin typeface="Arial"/>
                <a:cs typeface="Arial"/>
              </a:rPr>
              <a:t> stay very close throughout, so no obvious over- or under-fitting</a:t>
            </a:r>
            <a:endParaRPr lang="en-US">
              <a:latin typeface="Arial"/>
              <a:ea typeface="Calibri"/>
              <a:cs typeface="Arial"/>
            </a:endParaRPr>
          </a:p>
          <a:p>
            <a:pPr marL="359410" lvl="2" indent="-172720">
              <a:buFont typeface="Wingdings"/>
              <a:buChar char="§"/>
            </a:pPr>
            <a:endParaRPr lang="en-US">
              <a:latin typeface="Arial"/>
              <a:ea typeface="Calibri"/>
              <a:cs typeface="Arial"/>
            </a:endParaRPr>
          </a:p>
          <a:p>
            <a:pPr marL="359410" lvl="2" indent="-172720">
              <a:buFont typeface="Wingdings"/>
              <a:buChar char="§"/>
            </a:pPr>
            <a:endParaRPr lang="en-US">
              <a:latin typeface="Arial"/>
              <a:ea typeface="Calibri"/>
              <a:cs typeface="Arial"/>
            </a:endParaRPr>
          </a:p>
          <a:p>
            <a:pPr marL="172720" lvl="1" indent="-172720">
              <a:buFont typeface="Courier New"/>
              <a:buChar char="o"/>
            </a:pPr>
            <a:r>
              <a:rPr lang="en-US">
                <a:latin typeface="Arial"/>
                <a:ea typeface="Calibri"/>
                <a:cs typeface="Arial"/>
              </a:rPr>
              <a:t>Interpretation split AE loss curve:</a:t>
            </a:r>
          </a:p>
          <a:p>
            <a:pPr marL="359410" lvl="2" indent="-172720">
              <a:buFont typeface="Wingdings"/>
              <a:buChar char="§"/>
            </a:pPr>
            <a:r>
              <a:rPr lang="en-US">
                <a:latin typeface="Arial"/>
                <a:cs typeface="Arial"/>
              </a:rPr>
              <a:t>Total losses start near 2.0 (i.e. ~1.0+1.0) and decline to ~0.9 (i.e. ~0.38+0.52), exactly twice the scale of standard loss</a:t>
            </a:r>
            <a:endParaRPr lang="en-US">
              <a:latin typeface="Arial"/>
              <a:ea typeface="Calibri"/>
              <a:cs typeface="Arial"/>
            </a:endParaRPr>
          </a:p>
          <a:p>
            <a:pPr indent="-172720"/>
            <a:endParaRPr lang="en-US">
              <a:latin typeface="Arial"/>
              <a:ea typeface="Calibri"/>
              <a:cs typeface="Arial"/>
            </a:endParaRPr>
          </a:p>
          <a:p>
            <a:pPr indent="-172720"/>
            <a:endParaRPr lang="en-US">
              <a:latin typeface="Arial"/>
              <a:ea typeface="Calibri"/>
              <a:cs typeface="Arial"/>
            </a:endParaRPr>
          </a:p>
          <a:p>
            <a:pPr indent="-172720"/>
            <a:r>
              <a:rPr lang="en-US">
                <a:latin typeface="Arial"/>
                <a:ea typeface="Calibri"/>
                <a:cs typeface="Arial"/>
              </a:rPr>
              <a:t>This comparison is only valid if the standard and the split AE are the same/ optimize for the same objective</a:t>
            </a:r>
          </a:p>
          <a:p>
            <a:pPr indent="-172720"/>
            <a:endParaRPr lang="en-US">
              <a:latin typeface="Arial"/>
              <a:ea typeface="Calibri"/>
              <a:cs typeface="Arial"/>
            </a:endParaRPr>
          </a:p>
          <a:p>
            <a:pPr indent="-172720"/>
            <a:endParaRPr lang="en-US">
              <a:latin typeface="Arial"/>
              <a:ea typeface="Calibri"/>
              <a:cs typeface="Arial"/>
            </a:endParaRPr>
          </a:p>
          <a:p>
            <a:pPr indent="-172720"/>
            <a:r>
              <a:rPr lang="en-US">
                <a:latin typeface="Arial"/>
                <a:ea typeface="Calibri"/>
                <a:cs typeface="Arial"/>
              </a:rPr>
              <a:t>So Do standard AE and split AE optimize for the same objective?</a:t>
            </a:r>
          </a:p>
          <a:p>
            <a:pPr marL="359410" lvl="2" indent="-172720">
              <a:buFont typeface="Wingdings"/>
              <a:buChar char="§"/>
            </a:pPr>
            <a:r>
              <a:rPr lang="en-US">
                <a:latin typeface="Arial"/>
                <a:ea typeface="Calibri"/>
                <a:cs typeface="Arial"/>
              </a:rPr>
              <a:t>Yes. </a:t>
            </a:r>
            <a:r>
              <a:rPr lang="en-US"/>
              <a:t>up to a constant scaling factor in the loss </a:t>
            </a:r>
            <a:endParaRPr lang="en-US">
              <a:latin typeface="Arial"/>
              <a:ea typeface="Calibri"/>
              <a:cs typeface="Arial"/>
            </a:endParaRPr>
          </a:p>
          <a:p>
            <a:pPr marL="359410" lvl="2" indent="-172720">
              <a:buFont typeface="Wingdings"/>
              <a:buChar char="§"/>
            </a:pPr>
            <a:r>
              <a:rPr lang="en-US">
                <a:latin typeface="Arial"/>
                <a:ea typeface="Calibri"/>
                <a:cs typeface="Arial"/>
              </a:rPr>
              <a:t>We don't care about this factor because we just want to see how the two losses are in relation to one another</a:t>
            </a:r>
          </a:p>
          <a:p>
            <a:pPr marL="359410" lvl="2" indent="-172720">
              <a:buFont typeface="Wingdings"/>
              <a:buChar char="§"/>
            </a:pPr>
            <a:endParaRPr lang="en-US">
              <a:latin typeface="Arial"/>
              <a:ea typeface="Calibri"/>
              <a:cs typeface="Arial"/>
            </a:endParaRPr>
          </a:p>
          <a:p>
            <a:pPr marL="359410" lvl="2" indent="-172720">
              <a:buFont typeface="Wingdings"/>
              <a:buChar char="§"/>
            </a:pPr>
            <a:endParaRPr lang="en-US">
              <a:latin typeface="Arial"/>
              <a:ea typeface="Calibri"/>
              <a:cs typeface="Arial"/>
            </a:endParaRPr>
          </a:p>
          <a:p>
            <a:pPr indent="-172720"/>
            <a:r>
              <a:rPr lang="en-US">
                <a:latin typeface="Arial"/>
                <a:ea typeface="Calibri"/>
                <a:cs typeface="Arial"/>
              </a:rPr>
              <a:t>Are the standard AE and </a:t>
            </a:r>
            <a:r>
              <a:rPr lang="en-US" err="1">
                <a:latin typeface="Arial"/>
                <a:ea typeface="Calibri"/>
                <a:cs typeface="Arial"/>
              </a:rPr>
              <a:t>sthe</a:t>
            </a:r>
            <a:r>
              <a:rPr lang="en-US">
                <a:latin typeface="Arial"/>
                <a:ea typeface="Calibri"/>
                <a:cs typeface="Arial"/>
              </a:rPr>
              <a:t> split AE the same? YES:</a:t>
            </a:r>
          </a:p>
          <a:p>
            <a:pPr indent="-172720"/>
            <a:endParaRPr lang="en-US">
              <a:latin typeface="Calibri"/>
              <a:ea typeface="Calibri"/>
              <a:cs typeface="Calibri"/>
            </a:endParaRPr>
          </a:p>
          <a:p>
            <a:pPr indent="-172720">
              <a:buFont typeface="Calibri"/>
              <a:buChar char="-"/>
            </a:pPr>
            <a:r>
              <a:rPr lang="en-US">
                <a:latin typeface="Calibri"/>
                <a:ea typeface="Calibri"/>
                <a:cs typeface="Calibri"/>
              </a:rPr>
              <a:t>Gradient based optimizers invariant to overall constant scaling of the loss, both method drive </a:t>
            </a:r>
            <a:r>
              <a:rPr lang="en-US" err="1">
                <a:latin typeface="Calibri"/>
                <a:ea typeface="Calibri"/>
                <a:cs typeface="Calibri"/>
              </a:rPr>
              <a:t>netweork</a:t>
            </a:r>
            <a:r>
              <a:rPr lang="en-US">
                <a:latin typeface="Calibri"/>
                <a:ea typeface="Calibri"/>
                <a:cs typeface="Calibri"/>
              </a:rPr>
              <a:t> toward same reconstruction optimal parameters</a:t>
            </a:r>
          </a:p>
          <a:p>
            <a:pPr indent="-172720">
              <a:buFont typeface="Calibri"/>
              <a:buChar char="-"/>
            </a:pPr>
            <a:r>
              <a:rPr lang="en-US">
                <a:latin typeface="Calibri"/>
                <a:ea typeface="Calibri"/>
                <a:cs typeface="Calibri"/>
              </a:rPr>
              <a:t>Encoder </a:t>
            </a:r>
            <a:r>
              <a:rPr lang="en-US" err="1">
                <a:latin typeface="Calibri"/>
                <a:ea typeface="Calibri"/>
                <a:cs typeface="Calibri"/>
              </a:rPr>
              <a:t>archi</a:t>
            </a:r>
            <a:r>
              <a:rPr lang="en-US">
                <a:latin typeface="Calibri"/>
                <a:ea typeface="Calibri"/>
                <a:cs typeface="Calibri"/>
              </a:rPr>
              <a:t> and data are identical</a:t>
            </a:r>
          </a:p>
          <a:p>
            <a:pPr indent="-172720">
              <a:buFont typeface="Calibri"/>
              <a:buChar char="-"/>
            </a:pPr>
            <a:r>
              <a:rPr lang="en-US">
                <a:latin typeface="Calibri"/>
                <a:ea typeface="Calibri"/>
                <a:cs typeface="Calibri"/>
              </a:rPr>
              <a:t>Inference is identical</a:t>
            </a:r>
          </a:p>
          <a:p>
            <a:pPr indent="-172720">
              <a:buFont typeface="Calibri"/>
              <a:buChar char="-"/>
            </a:pPr>
            <a:r>
              <a:rPr lang="en-US">
                <a:latin typeface="Calibri"/>
                <a:ea typeface="Calibri"/>
                <a:cs typeface="Calibri"/>
              </a:rPr>
              <a:t>Important: number of dimensions for each modality is the same so both get weighted equally by AE</a:t>
            </a:r>
          </a:p>
        </p:txBody>
      </p:sp>
      <p:sp>
        <p:nvSpPr>
          <p:cNvPr id="4" name="Footer Placeholder 3">
            <a:extLst>
              <a:ext uri="{FF2B5EF4-FFF2-40B4-BE49-F238E27FC236}">
                <a16:creationId xmlns:a16="http://schemas.microsoft.com/office/drawing/2014/main" id="{B83F1196-681C-726C-AA4A-EA332F8FA001}"/>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E5E31E46-CCA3-61E7-5CB8-2BB295243E96}"/>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38</a:t>
            </a:fld>
            <a:endParaRPr lang="de-DE" altLang="de-DE"/>
          </a:p>
        </p:txBody>
      </p:sp>
      <p:sp>
        <p:nvSpPr>
          <p:cNvPr id="6" name="Header Placeholder 5">
            <a:extLst>
              <a:ext uri="{FF2B5EF4-FFF2-40B4-BE49-F238E27FC236}">
                <a16:creationId xmlns:a16="http://schemas.microsoft.com/office/drawing/2014/main" id="{0878ADBE-F45F-5195-C80C-95057EAB6B35}"/>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4189476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6A263-E92C-BB1E-5FE6-CE08F4A3C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8916F-14B7-ED83-97EA-4F300B371970}"/>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0894F085-EA6C-3A9C-863D-DBAC75FE39A5}"/>
              </a:ext>
            </a:extLst>
          </p:cNvPr>
          <p:cNvSpPr>
            <a:spLocks noGrp="1"/>
          </p:cNvSpPr>
          <p:nvPr>
            <p:ph type="body" idx="1"/>
          </p:nvPr>
        </p:nvSpPr>
        <p:spPr/>
        <p:txBody>
          <a:bodyPr/>
          <a:lstStyle/>
          <a:p>
            <a:pPr indent="-172720"/>
            <a:r>
              <a:rPr lang="en-US"/>
              <a:t>We use k = 8</a:t>
            </a:r>
            <a:endParaRPr lang="en-US">
              <a:solidFill>
                <a:srgbClr val="444444"/>
              </a:solidFill>
            </a:endParaRPr>
          </a:p>
          <a:p>
            <a:pPr indent="-172720"/>
            <a:endParaRPr lang="en-US">
              <a:solidFill>
                <a:srgbClr val="444444"/>
              </a:solidFill>
            </a:endParaRPr>
          </a:p>
          <a:p>
            <a:pPr indent="-172720"/>
            <a:endParaRPr lang="en-US">
              <a:solidFill>
                <a:srgbClr val="444444"/>
              </a:solidFill>
            </a:endParaRPr>
          </a:p>
          <a:p>
            <a:pPr indent="-172720"/>
            <a:r>
              <a:rPr lang="en-US">
                <a:latin typeface="Arial"/>
                <a:cs typeface="Arial"/>
              </a:rPr>
              <a:t>Reasoning behind no edge weights. We try to keep our model as simple as possible, as </a:t>
            </a:r>
            <a:endParaRPr lang="en-US">
              <a:solidFill>
                <a:srgbClr val="444444"/>
              </a:solidFill>
              <a:latin typeface="Arial"/>
              <a:cs typeface="Arial"/>
            </a:endParaRPr>
          </a:p>
          <a:p>
            <a:pPr indent="-172720"/>
            <a:endParaRPr lang="en-US">
              <a:solidFill>
                <a:srgbClr val="444444"/>
              </a:solidFill>
            </a:endParaRPr>
          </a:p>
          <a:p>
            <a:pPr indent="-172720"/>
            <a:endParaRPr lang="en-US">
              <a:solidFill>
                <a:srgbClr val="444444"/>
              </a:solidFill>
            </a:endParaRPr>
          </a:p>
          <a:p>
            <a:pPr indent="-172720"/>
            <a:r>
              <a:rPr lang="en-US"/>
              <a:t>Graph autoencoder has 3 blocks:</a:t>
            </a:r>
            <a:endParaRPr lang="en-US">
              <a:solidFill>
                <a:srgbClr val="444444"/>
              </a:solidFill>
            </a:endParaRPr>
          </a:p>
          <a:p>
            <a:pPr indent="-172720"/>
            <a:endParaRPr lang="en-US">
              <a:solidFill>
                <a:srgbClr val="444444"/>
              </a:solidFill>
            </a:endParaRPr>
          </a:p>
          <a:p>
            <a:pPr indent="-172720"/>
            <a:r>
              <a:rPr lang="en-US">
                <a:latin typeface="Arial"/>
                <a:cs typeface="Arial"/>
              </a:rPr>
              <a:t>100  →[</a:t>
            </a:r>
            <a:r>
              <a:rPr lang="en-US" err="1">
                <a:latin typeface="Arial"/>
                <a:cs typeface="Arial"/>
              </a:rPr>
              <a:t>GraphSAGE</a:t>
            </a:r>
            <a:r>
              <a:rPr lang="en-US">
                <a:latin typeface="Arial"/>
                <a:cs typeface="Arial"/>
              </a:rPr>
              <a:t>]→ 64  →[</a:t>
            </a:r>
            <a:r>
              <a:rPr lang="en-US" err="1">
                <a:latin typeface="Arial"/>
                <a:cs typeface="Arial"/>
              </a:rPr>
              <a:t>GraphSAGE</a:t>
            </a:r>
            <a:r>
              <a:rPr lang="en-US">
                <a:latin typeface="Arial"/>
                <a:cs typeface="Arial"/>
              </a:rPr>
              <a:t>]→ 50  →[Linear decoder]→ 100</a:t>
            </a:r>
          </a:p>
        </p:txBody>
      </p:sp>
      <p:sp>
        <p:nvSpPr>
          <p:cNvPr id="4" name="Footer Placeholder 3">
            <a:extLst>
              <a:ext uri="{FF2B5EF4-FFF2-40B4-BE49-F238E27FC236}">
                <a16:creationId xmlns:a16="http://schemas.microsoft.com/office/drawing/2014/main" id="{9C5265A8-5D47-5D90-C903-D74992D7D704}"/>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12ECF50E-B12E-736C-5AC4-02E2089C01D0}"/>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39</a:t>
            </a:fld>
            <a:endParaRPr lang="de-DE" altLang="de-DE"/>
          </a:p>
        </p:txBody>
      </p:sp>
      <p:sp>
        <p:nvSpPr>
          <p:cNvPr id="6" name="Header Placeholder 5">
            <a:extLst>
              <a:ext uri="{FF2B5EF4-FFF2-40B4-BE49-F238E27FC236}">
                <a16:creationId xmlns:a16="http://schemas.microsoft.com/office/drawing/2014/main" id="{E697EBDE-803F-FBAE-8322-69D592AAE416}"/>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3816740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4AA2C-01CB-9A9F-7114-59406D04F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54B41D-A45B-6CE2-8246-B69D5CC9AEEB}"/>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504CE5BA-5B29-670C-43EE-720E9CA3F5AA}"/>
              </a:ext>
            </a:extLst>
          </p:cNvPr>
          <p:cNvSpPr>
            <a:spLocks noGrp="1"/>
          </p:cNvSpPr>
          <p:nvPr>
            <p:ph type="body" idx="1"/>
          </p:nvPr>
        </p:nvSpPr>
        <p:spPr/>
        <p:txBody>
          <a:bodyPr/>
          <a:lstStyle/>
          <a:p>
            <a:pPr indent="-172720"/>
            <a:r>
              <a:rPr lang="en-US">
                <a:latin typeface="Calibri"/>
                <a:ea typeface="Calibri"/>
                <a:cs typeface="Calibri"/>
              </a:rPr>
              <a:t>We use k = 8</a:t>
            </a:r>
          </a:p>
          <a:p>
            <a:pPr indent="-172720"/>
            <a:endParaRPr lang="en-US">
              <a:latin typeface="Calibri"/>
              <a:ea typeface="Calibri"/>
              <a:cs typeface="Calibri"/>
            </a:endParaRPr>
          </a:p>
          <a:p>
            <a:pPr indent="-172720"/>
            <a:endParaRPr lang="en-US">
              <a:latin typeface="Calibri"/>
              <a:ea typeface="Calibri"/>
              <a:cs typeface="Calibri"/>
            </a:endParaRPr>
          </a:p>
          <a:p>
            <a:pPr indent="-172720"/>
            <a:r>
              <a:rPr lang="en-US">
                <a:latin typeface="Calibri"/>
                <a:ea typeface="Calibri"/>
                <a:cs typeface="Calibri"/>
              </a:rPr>
              <a:t>Reasoning behind no edge weights. We try to keep our model as simple as possible, as </a:t>
            </a:r>
          </a:p>
          <a:p>
            <a:pPr indent="-172720"/>
            <a:endParaRPr lang="en-US">
              <a:latin typeface="Calibri"/>
              <a:ea typeface="Calibri"/>
              <a:cs typeface="Calibri"/>
            </a:endParaRPr>
          </a:p>
          <a:p>
            <a:pPr indent="-172720"/>
            <a:endParaRPr lang="en-US">
              <a:latin typeface="Calibri"/>
              <a:ea typeface="Calibri"/>
              <a:cs typeface="Calibri"/>
            </a:endParaRPr>
          </a:p>
          <a:p>
            <a:pPr indent="-172720"/>
            <a:r>
              <a:rPr lang="en-US">
                <a:latin typeface="Calibri"/>
                <a:ea typeface="Calibri"/>
                <a:cs typeface="Calibri"/>
              </a:rPr>
              <a:t>Graph autoencoder has 3 blocks:</a:t>
            </a:r>
          </a:p>
          <a:p>
            <a:pPr indent="-172720"/>
            <a:endParaRPr lang="en-US">
              <a:latin typeface="Calibri"/>
              <a:ea typeface="Calibri"/>
              <a:cs typeface="Calibri"/>
            </a:endParaRPr>
          </a:p>
          <a:p>
            <a:pPr indent="-172720"/>
            <a:r>
              <a:rPr lang="en-US">
                <a:latin typeface="Arial"/>
                <a:cs typeface="Arial"/>
              </a:rPr>
              <a:t>100  →[</a:t>
            </a:r>
            <a:r>
              <a:rPr lang="en-US" err="1">
                <a:latin typeface="Arial"/>
                <a:cs typeface="Arial"/>
              </a:rPr>
              <a:t>GraphSAGE</a:t>
            </a:r>
            <a:r>
              <a:rPr lang="en-US">
                <a:latin typeface="Arial"/>
                <a:cs typeface="Arial"/>
              </a:rPr>
              <a:t>]→ 64  →[</a:t>
            </a:r>
            <a:r>
              <a:rPr lang="en-US" err="1">
                <a:latin typeface="Arial"/>
                <a:cs typeface="Arial"/>
              </a:rPr>
              <a:t>GraphSAGE</a:t>
            </a:r>
            <a:r>
              <a:rPr lang="en-US">
                <a:latin typeface="Arial"/>
                <a:cs typeface="Arial"/>
              </a:rPr>
              <a:t>]→ 50  →[Linear decoder]→ 100</a:t>
            </a:r>
          </a:p>
        </p:txBody>
      </p:sp>
      <p:sp>
        <p:nvSpPr>
          <p:cNvPr id="4" name="Footer Placeholder 3">
            <a:extLst>
              <a:ext uri="{FF2B5EF4-FFF2-40B4-BE49-F238E27FC236}">
                <a16:creationId xmlns:a16="http://schemas.microsoft.com/office/drawing/2014/main" id="{40326638-C9F3-B908-83F7-EE1D1DF16C19}"/>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3791390D-74A8-AACD-C390-14A1E57A80FC}"/>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40</a:t>
            </a:fld>
            <a:endParaRPr lang="de-DE" altLang="de-DE"/>
          </a:p>
        </p:txBody>
      </p:sp>
      <p:sp>
        <p:nvSpPr>
          <p:cNvPr id="6" name="Header Placeholder 5">
            <a:extLst>
              <a:ext uri="{FF2B5EF4-FFF2-40B4-BE49-F238E27FC236}">
                <a16:creationId xmlns:a16="http://schemas.microsoft.com/office/drawing/2014/main" id="{BCAD287C-5590-B957-56C8-532E7F8AE0CF}"/>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3482058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369AB-5A5A-461B-52F1-E1278DF59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263AB-2973-6A62-FFC5-714D17253D19}"/>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C2CEAE16-CFAD-4DDA-0E26-74C48C10F300}"/>
              </a:ext>
            </a:extLst>
          </p:cNvPr>
          <p:cNvSpPr>
            <a:spLocks noGrp="1"/>
          </p:cNvSpPr>
          <p:nvPr>
            <p:ph type="body" idx="1"/>
          </p:nvPr>
        </p:nvSpPr>
        <p:spPr/>
        <p:txBody>
          <a:bodyPr/>
          <a:lstStyle/>
          <a:p>
            <a:pPr indent="-172720"/>
            <a:r>
              <a:rPr lang="en-US">
                <a:latin typeface="Calibri"/>
                <a:ea typeface="Calibri"/>
                <a:cs typeface="Calibri"/>
              </a:rPr>
              <a:t>Standard autoencoder:</a:t>
            </a:r>
          </a:p>
          <a:p>
            <a:pPr indent="-172720"/>
            <a:endParaRPr lang="en-US">
              <a:latin typeface="Calibri"/>
              <a:ea typeface="Calibri"/>
              <a:cs typeface="Calibri"/>
            </a:endParaRPr>
          </a:p>
          <a:p>
            <a:pPr indent="-172720"/>
            <a:r>
              <a:rPr lang="en-US"/>
              <a:t>model</a:t>
            </a:r>
          </a:p>
          <a:p>
            <a:pPr indent="-172720"/>
            <a:r>
              <a:rPr lang="en-US">
                <a:latin typeface="Arial"/>
                <a:cs typeface="Arial"/>
              </a:rPr>
              <a:t>accuracy</a:t>
            </a:r>
          </a:p>
          <a:p>
            <a:pPr indent="-172720"/>
            <a:r>
              <a:rPr lang="en-US">
                <a:latin typeface="Arial"/>
                <a:cs typeface="Arial"/>
              </a:rPr>
              <a:t>ARI</a:t>
            </a:r>
          </a:p>
          <a:p>
            <a:pPr indent="-172720"/>
            <a:r>
              <a:rPr lang="en-US">
                <a:latin typeface="Arial"/>
                <a:cs typeface="Arial"/>
              </a:rPr>
              <a:t>F1_weighted</a:t>
            </a:r>
          </a:p>
          <a:p>
            <a:pPr indent="-172720"/>
            <a:r>
              <a:rPr lang="en-US">
                <a:latin typeface="Arial"/>
                <a:cs typeface="Arial"/>
              </a:rPr>
              <a:t>DNN</a:t>
            </a:r>
          </a:p>
          <a:p>
            <a:pPr indent="-172720"/>
            <a:r>
              <a:rPr lang="en-US"/>
              <a:t>0.896</a:t>
            </a:r>
          </a:p>
          <a:p>
            <a:pPr indent="-172720"/>
            <a:r>
              <a:rPr lang="en-US"/>
              <a:t>0.790769555647297</a:t>
            </a:r>
          </a:p>
          <a:p>
            <a:pPr indent="-172720"/>
            <a:r>
              <a:rPr lang="en-US"/>
              <a:t>0.895794549554238</a:t>
            </a:r>
          </a:p>
          <a:p>
            <a:pPr indent="-172720"/>
            <a:r>
              <a:rPr lang="en-US">
                <a:latin typeface="Arial"/>
                <a:cs typeface="Arial"/>
              </a:rPr>
              <a:t>CNN</a:t>
            </a:r>
          </a:p>
          <a:p>
            <a:pPr indent="-172720"/>
            <a:r>
              <a:rPr lang="en-US"/>
              <a:t>0.8491428571428571</a:t>
            </a:r>
          </a:p>
          <a:p>
            <a:pPr indent="-172720"/>
            <a:r>
              <a:rPr lang="en-US"/>
              <a:t>0.7013751180568615</a:t>
            </a:r>
          </a:p>
          <a:p>
            <a:pPr indent="-172720"/>
            <a:r>
              <a:rPr lang="en-US"/>
              <a:t>0.849377301450626</a:t>
            </a:r>
          </a:p>
          <a:p>
            <a:pPr indent="-172720"/>
            <a:r>
              <a:rPr lang="en-US">
                <a:latin typeface="Arial"/>
                <a:cs typeface="Arial"/>
              </a:rPr>
              <a:t>SVM</a:t>
            </a:r>
          </a:p>
          <a:p>
            <a:pPr indent="-172720"/>
            <a:r>
              <a:rPr lang="en-US"/>
              <a:t>0.8788571428571429</a:t>
            </a:r>
          </a:p>
          <a:p>
            <a:pPr indent="-172720"/>
            <a:r>
              <a:rPr lang="en-US"/>
              <a:t>0.758265243894097</a:t>
            </a:r>
          </a:p>
          <a:p>
            <a:pPr indent="-172720"/>
            <a:r>
              <a:rPr lang="en-US"/>
              <a:t>0.8785642540559485</a:t>
            </a:r>
          </a:p>
          <a:p>
            <a:pPr indent="-172720"/>
            <a:endParaRPr lang="en-US">
              <a:latin typeface="Calibri"/>
              <a:ea typeface="Calibri"/>
              <a:cs typeface="Calibri"/>
            </a:endParaRPr>
          </a:p>
          <a:p>
            <a:pPr indent="-172720"/>
            <a:endParaRPr lang="en-US"/>
          </a:p>
          <a:p>
            <a:pPr indent="-172720"/>
            <a:endParaRPr lang="en-US"/>
          </a:p>
          <a:p>
            <a:pPr indent="-172720"/>
            <a:r>
              <a:rPr lang="en-US">
                <a:latin typeface="Arial"/>
                <a:cs typeface="Arial"/>
              </a:rPr>
              <a:t>Graph based:</a:t>
            </a:r>
            <a:endParaRPr lang="en-US"/>
          </a:p>
          <a:p>
            <a:pPr indent="-172720"/>
            <a:endParaRPr lang="en-US"/>
          </a:p>
          <a:p>
            <a:pPr indent="-172720"/>
            <a:r>
              <a:rPr lang="en-US">
                <a:latin typeface="Arial"/>
                <a:cs typeface="Arial"/>
              </a:rPr>
              <a:t>model</a:t>
            </a:r>
          </a:p>
          <a:p>
            <a:pPr indent="-172720"/>
            <a:r>
              <a:rPr lang="en-US">
                <a:latin typeface="Arial"/>
                <a:cs typeface="Arial"/>
              </a:rPr>
              <a:t>accuracy</a:t>
            </a:r>
          </a:p>
          <a:p>
            <a:pPr indent="-172720"/>
            <a:r>
              <a:rPr lang="en-US">
                <a:latin typeface="Arial"/>
                <a:cs typeface="Arial"/>
              </a:rPr>
              <a:t>ARI</a:t>
            </a:r>
          </a:p>
          <a:p>
            <a:pPr indent="-172720"/>
            <a:r>
              <a:rPr lang="en-US">
                <a:latin typeface="Arial"/>
                <a:cs typeface="Arial"/>
              </a:rPr>
              <a:t>F1_weighted</a:t>
            </a:r>
          </a:p>
          <a:p>
            <a:pPr indent="-172720"/>
            <a:r>
              <a:rPr lang="en-US">
                <a:latin typeface="Arial"/>
                <a:cs typeface="Arial"/>
              </a:rPr>
              <a:t>DNN</a:t>
            </a:r>
          </a:p>
          <a:p>
            <a:pPr indent="-172720"/>
            <a:r>
              <a:rPr lang="en-US"/>
              <a:t>0.9211428571428572</a:t>
            </a:r>
          </a:p>
          <a:p>
            <a:pPr indent="-172720"/>
            <a:r>
              <a:rPr lang="en-US"/>
              <a:t>0.8355855557485877</a:t>
            </a:r>
          </a:p>
          <a:p>
            <a:pPr indent="-172720"/>
            <a:r>
              <a:rPr lang="en-US"/>
              <a:t>0.9214333540280685</a:t>
            </a:r>
          </a:p>
          <a:p>
            <a:pPr indent="-172720"/>
            <a:r>
              <a:rPr lang="en-US">
                <a:latin typeface="Arial"/>
                <a:cs typeface="Arial"/>
              </a:rPr>
              <a:t>CNN</a:t>
            </a:r>
          </a:p>
          <a:p>
            <a:pPr indent="-172720"/>
            <a:r>
              <a:rPr lang="en-US"/>
              <a:t>0.8731428571428571</a:t>
            </a:r>
          </a:p>
          <a:p>
            <a:pPr indent="-172720"/>
            <a:r>
              <a:rPr lang="en-US"/>
              <a:t>0.7453913714003794</a:t>
            </a:r>
          </a:p>
          <a:p>
            <a:pPr indent="-172720"/>
            <a:r>
              <a:rPr lang="en-US"/>
              <a:t>0.8731214548855708</a:t>
            </a:r>
          </a:p>
          <a:p>
            <a:pPr indent="-172720"/>
            <a:r>
              <a:rPr lang="en-US">
                <a:latin typeface="Arial"/>
                <a:cs typeface="Arial"/>
              </a:rPr>
              <a:t>SVM</a:t>
            </a:r>
          </a:p>
          <a:p>
            <a:pPr indent="-172720"/>
            <a:r>
              <a:rPr lang="en-US"/>
              <a:t>0.9017142857142857</a:t>
            </a:r>
          </a:p>
          <a:p>
            <a:pPr indent="-172720"/>
            <a:r>
              <a:rPr lang="en-US"/>
              <a:t>0.8004667327147147</a:t>
            </a:r>
          </a:p>
          <a:p>
            <a:pPr indent="-172720"/>
            <a:r>
              <a:rPr lang="en-US"/>
              <a:t>0.901759879142762</a:t>
            </a:r>
          </a:p>
          <a:p>
            <a:pPr indent="-172720"/>
            <a:endParaRPr lang="en-US"/>
          </a:p>
        </p:txBody>
      </p:sp>
      <p:sp>
        <p:nvSpPr>
          <p:cNvPr id="4" name="Footer Placeholder 3">
            <a:extLst>
              <a:ext uri="{FF2B5EF4-FFF2-40B4-BE49-F238E27FC236}">
                <a16:creationId xmlns:a16="http://schemas.microsoft.com/office/drawing/2014/main" id="{0613EF5D-9B1B-0E11-4C88-213E9FDB1A09}"/>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7F0F4812-56D3-8024-B610-375A80E5F228}"/>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41</a:t>
            </a:fld>
            <a:endParaRPr lang="de-DE" altLang="de-DE"/>
          </a:p>
        </p:txBody>
      </p:sp>
      <p:sp>
        <p:nvSpPr>
          <p:cNvPr id="6" name="Header Placeholder 5">
            <a:extLst>
              <a:ext uri="{FF2B5EF4-FFF2-40B4-BE49-F238E27FC236}">
                <a16:creationId xmlns:a16="http://schemas.microsoft.com/office/drawing/2014/main" id="{3BA7464C-D5D6-336D-9B23-57E5FA026BDD}"/>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545991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BC7A-9BBF-6138-89FD-4EAF12051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6FD6CD-4948-3DD0-1002-C0C0FBF0FBD9}"/>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46B24A01-3D96-611D-710D-AF249B99E58B}"/>
              </a:ext>
            </a:extLst>
          </p:cNvPr>
          <p:cNvSpPr>
            <a:spLocks noGrp="1"/>
          </p:cNvSpPr>
          <p:nvPr>
            <p:ph type="body" idx="1"/>
          </p:nvPr>
        </p:nvSpPr>
        <p:spPr/>
        <p:txBody>
          <a:bodyPr/>
          <a:lstStyle/>
          <a:p>
            <a:endParaRPr lang="de-DE"/>
          </a:p>
        </p:txBody>
      </p:sp>
      <p:sp>
        <p:nvSpPr>
          <p:cNvPr id="4" name="Footer Placeholder 3">
            <a:extLst>
              <a:ext uri="{FF2B5EF4-FFF2-40B4-BE49-F238E27FC236}">
                <a16:creationId xmlns:a16="http://schemas.microsoft.com/office/drawing/2014/main" id="{C9F2D4AB-2AA6-AB62-7B0E-4AEF1FD49A8E}"/>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6AB315FA-F065-E996-B9D7-1D7BED2158BC}"/>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2</a:t>
            </a:fld>
            <a:endParaRPr lang="de-DE" altLang="de-DE"/>
          </a:p>
        </p:txBody>
      </p:sp>
      <p:sp>
        <p:nvSpPr>
          <p:cNvPr id="6" name="Header Placeholder 5">
            <a:extLst>
              <a:ext uri="{FF2B5EF4-FFF2-40B4-BE49-F238E27FC236}">
                <a16:creationId xmlns:a16="http://schemas.microsoft.com/office/drawing/2014/main" id="{2907841A-1CA8-39D9-3259-A8DAEC9E202F}"/>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2704009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BEEF3-6D2C-D9B2-D336-14142843E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23CDC-1A0D-ADD9-B284-D48D82259BC0}"/>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83D8A2EB-6D1C-3060-F634-DB9E93B2CA47}"/>
              </a:ext>
            </a:extLst>
          </p:cNvPr>
          <p:cNvSpPr>
            <a:spLocks noGrp="1"/>
          </p:cNvSpPr>
          <p:nvPr>
            <p:ph type="body" idx="1"/>
          </p:nvPr>
        </p:nvSpPr>
        <p:spPr/>
        <p:txBody>
          <a:bodyPr/>
          <a:lstStyle/>
          <a:p>
            <a:endParaRPr lang="en-US">
              <a:latin typeface="Calibri"/>
              <a:ea typeface="Calibri"/>
              <a:cs typeface="Calibri"/>
            </a:endParaRPr>
          </a:p>
        </p:txBody>
      </p:sp>
      <p:sp>
        <p:nvSpPr>
          <p:cNvPr id="4" name="Footer Placeholder 3">
            <a:extLst>
              <a:ext uri="{FF2B5EF4-FFF2-40B4-BE49-F238E27FC236}">
                <a16:creationId xmlns:a16="http://schemas.microsoft.com/office/drawing/2014/main" id="{E7AE84A3-3B54-0042-7712-43D08A7A1294}"/>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66F86119-70C0-0E07-2656-F6D65ED6B223}"/>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42</a:t>
            </a:fld>
            <a:endParaRPr lang="de-DE" altLang="de-DE"/>
          </a:p>
        </p:txBody>
      </p:sp>
      <p:sp>
        <p:nvSpPr>
          <p:cNvPr id="6" name="Header Placeholder 5">
            <a:extLst>
              <a:ext uri="{FF2B5EF4-FFF2-40B4-BE49-F238E27FC236}">
                <a16:creationId xmlns:a16="http://schemas.microsoft.com/office/drawing/2014/main" id="{7E523510-DE62-B0D5-EBA6-9DBFE4139381}"/>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2825217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631E3-8029-673F-7F40-C4E8DC148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1976C-1ADC-F5D2-1E71-6D3028BF1EDE}"/>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89DC5811-D1A6-123E-3D1B-BA6BE8C2D2C9}"/>
              </a:ext>
            </a:extLst>
          </p:cNvPr>
          <p:cNvSpPr>
            <a:spLocks noGrp="1"/>
          </p:cNvSpPr>
          <p:nvPr>
            <p:ph type="body" idx="1"/>
          </p:nvPr>
        </p:nvSpPr>
        <p:spPr/>
        <p:txBody>
          <a:bodyPr/>
          <a:lstStyle/>
          <a:p>
            <a:endParaRPr lang="en-US">
              <a:latin typeface="Calibri"/>
              <a:ea typeface="Calibri"/>
              <a:cs typeface="Calibri"/>
            </a:endParaRPr>
          </a:p>
        </p:txBody>
      </p:sp>
      <p:sp>
        <p:nvSpPr>
          <p:cNvPr id="4" name="Footer Placeholder 3">
            <a:extLst>
              <a:ext uri="{FF2B5EF4-FFF2-40B4-BE49-F238E27FC236}">
                <a16:creationId xmlns:a16="http://schemas.microsoft.com/office/drawing/2014/main" id="{88808BCB-DD73-378B-4FFD-D2A43CD00357}"/>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DA3DF598-3F8E-462F-3A10-18F5CDE504CE}"/>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43</a:t>
            </a:fld>
            <a:endParaRPr lang="de-DE" altLang="de-DE"/>
          </a:p>
        </p:txBody>
      </p:sp>
      <p:sp>
        <p:nvSpPr>
          <p:cNvPr id="6" name="Header Placeholder 5">
            <a:extLst>
              <a:ext uri="{FF2B5EF4-FFF2-40B4-BE49-F238E27FC236}">
                <a16:creationId xmlns:a16="http://schemas.microsoft.com/office/drawing/2014/main" id="{67B108E2-D888-C214-5C29-9000A23738E1}"/>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2192235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1228725"/>
            <a:ext cx="6480175" cy="3646488"/>
          </a:xfrm>
        </p:spPr>
      </p:sp>
      <p:sp>
        <p:nvSpPr>
          <p:cNvPr id="3" name="Notes Placeholder 2"/>
          <p:cNvSpPr>
            <a:spLocks noGrp="1"/>
          </p:cNvSpPr>
          <p:nvPr>
            <p:ph type="body" idx="1"/>
          </p:nvPr>
        </p:nvSpPr>
        <p:spPr/>
        <p:txBody>
          <a:bodyPr/>
          <a:lstStyle/>
          <a:p>
            <a:endParaRPr lang="de-DE"/>
          </a:p>
        </p:txBody>
      </p:sp>
      <p:sp>
        <p:nvSpPr>
          <p:cNvPr id="4" name="Footer Placeholder 3"/>
          <p:cNvSpPr>
            <a:spLocks noGrp="1"/>
          </p:cNvSpPr>
          <p:nvPr>
            <p:ph type="ftr" sz="quarter" idx="4"/>
          </p:nvPr>
        </p:nvSpPr>
        <p:spPr/>
        <p:txBody>
          <a:bodyPr/>
          <a:lstStyle/>
          <a:p>
            <a:pPr>
              <a:defRPr/>
            </a:pPr>
            <a:r>
              <a:rPr lang="de-DE"/>
              <a:t>RWTH Aachen University</a:t>
            </a:r>
          </a:p>
        </p:txBody>
      </p:sp>
      <p:sp>
        <p:nvSpPr>
          <p:cNvPr id="5" name="Slide Number Placeholder 4"/>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44</a:t>
            </a:fld>
            <a:endParaRPr lang="de-DE" altLang="de-DE"/>
          </a:p>
        </p:txBody>
      </p:sp>
      <p:sp>
        <p:nvSpPr>
          <p:cNvPr id="6" name="Header Placeholder 5"/>
          <p:cNvSpPr>
            <a:spLocks noGrp="1"/>
          </p:cNvSpPr>
          <p:nvPr>
            <p:ph type="hdr" sz="quarter"/>
          </p:nvPr>
        </p:nvSpPr>
        <p:spPr/>
        <p:txBody>
          <a:bodyPr/>
          <a:lstStyle/>
          <a:p>
            <a:endParaRPr lang="de-DE"/>
          </a:p>
        </p:txBody>
      </p:sp>
    </p:spTree>
    <p:extLst>
      <p:ext uri="{BB962C8B-B14F-4D97-AF65-F5344CB8AC3E}">
        <p14:creationId xmlns:p14="http://schemas.microsoft.com/office/powerpoint/2010/main" val="3004175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AB506-69B9-9779-0010-0E7AB4E31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780863-F444-4038-8731-A37FCF391E40}"/>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BEAA7B66-DCFE-5C51-1614-F8FA10AB1964}"/>
              </a:ext>
            </a:extLst>
          </p:cNvPr>
          <p:cNvSpPr>
            <a:spLocks noGrp="1"/>
          </p:cNvSpPr>
          <p:nvPr>
            <p:ph type="body" idx="1"/>
          </p:nvPr>
        </p:nvSpPr>
        <p:spPr/>
        <p:txBody>
          <a:bodyPr/>
          <a:lstStyle/>
          <a:p>
            <a:pPr indent="-172720"/>
            <a:endParaRPr lang="en-US">
              <a:latin typeface="Arial"/>
              <a:ea typeface="Calibri"/>
              <a:cs typeface="Arial"/>
            </a:endParaRPr>
          </a:p>
          <a:p>
            <a:pPr indent="-172720"/>
            <a:endParaRPr lang="en-US">
              <a:latin typeface="Arial"/>
              <a:ea typeface="Calibri"/>
              <a:cs typeface="Arial"/>
            </a:endParaRPr>
          </a:p>
          <a:p>
            <a:pPr indent="-172720">
              <a:buFont typeface="Calibri"/>
              <a:buChar char="-"/>
            </a:pPr>
            <a:r>
              <a:rPr lang="en-US">
                <a:latin typeface="Arial"/>
                <a:ea typeface="Calibri"/>
                <a:cs typeface="Arial"/>
              </a:rPr>
              <a:t>Loss function is MSE</a:t>
            </a:r>
          </a:p>
          <a:p>
            <a:pPr indent="-172720">
              <a:buFont typeface="Calibri"/>
              <a:buChar char="-"/>
            </a:pPr>
            <a:endParaRPr lang="en-US">
              <a:latin typeface="Arial"/>
              <a:ea typeface="Calibri"/>
              <a:cs typeface="Arial"/>
            </a:endParaRPr>
          </a:p>
          <a:p>
            <a:pPr indent="-172720">
              <a:buFont typeface="Calibri"/>
              <a:buChar char="-"/>
            </a:pPr>
            <a:r>
              <a:rPr lang="en-US">
                <a:latin typeface="Arial"/>
                <a:ea typeface="Calibri"/>
                <a:cs typeface="Arial"/>
              </a:rPr>
              <a:t>Interpretation standard AE loss curve:</a:t>
            </a:r>
          </a:p>
          <a:p>
            <a:pPr marL="359410" lvl="2" indent="-172720">
              <a:buFont typeface="Wingdings"/>
              <a:buChar char="§"/>
            </a:pPr>
            <a:r>
              <a:rPr lang="en-US">
                <a:latin typeface="Arial"/>
                <a:cs typeface="Arial"/>
              </a:rPr>
              <a:t>train and </a:t>
            </a:r>
            <a:r>
              <a:rPr lang="en-US" err="1">
                <a:latin typeface="Arial"/>
                <a:cs typeface="Arial"/>
              </a:rPr>
              <a:t>val</a:t>
            </a:r>
            <a:r>
              <a:rPr lang="en-US">
                <a:latin typeface="Arial"/>
                <a:cs typeface="Arial"/>
              </a:rPr>
              <a:t> stay very close throughout, so no obvious over- or under-fitting</a:t>
            </a:r>
            <a:endParaRPr lang="en-US">
              <a:latin typeface="Arial"/>
              <a:ea typeface="Calibri"/>
              <a:cs typeface="Arial"/>
            </a:endParaRPr>
          </a:p>
          <a:p>
            <a:pPr marL="359410" lvl="2" indent="-172720">
              <a:buFont typeface="Wingdings"/>
              <a:buChar char="§"/>
            </a:pPr>
            <a:endParaRPr lang="en-US">
              <a:latin typeface="Arial"/>
              <a:ea typeface="Calibri"/>
              <a:cs typeface="Arial"/>
            </a:endParaRPr>
          </a:p>
          <a:p>
            <a:pPr marL="359410" lvl="2" indent="-172720">
              <a:buFont typeface="Wingdings"/>
              <a:buChar char="§"/>
            </a:pPr>
            <a:endParaRPr lang="en-US">
              <a:latin typeface="Arial"/>
              <a:ea typeface="Calibri"/>
              <a:cs typeface="Arial"/>
            </a:endParaRPr>
          </a:p>
          <a:p>
            <a:pPr marL="172720" lvl="1" indent="-172720">
              <a:buFont typeface="Courier New"/>
              <a:buChar char="o"/>
            </a:pPr>
            <a:r>
              <a:rPr lang="en-US">
                <a:latin typeface="Arial"/>
                <a:ea typeface="Calibri"/>
                <a:cs typeface="Arial"/>
              </a:rPr>
              <a:t>Interpretation split AE loss curve:</a:t>
            </a:r>
          </a:p>
          <a:p>
            <a:pPr marL="359410" lvl="2" indent="-172720">
              <a:buFont typeface="Wingdings"/>
              <a:buChar char="§"/>
            </a:pPr>
            <a:r>
              <a:rPr lang="en-US">
                <a:latin typeface="Arial"/>
                <a:cs typeface="Arial"/>
              </a:rPr>
              <a:t>Total losses start near 2.0 (i.e. ~1.0+1.0) and decline to ~0.9 (i.e. ~0.38+0.52), exactly twice the scale of standard loss</a:t>
            </a:r>
            <a:endParaRPr lang="en-US">
              <a:latin typeface="Arial"/>
              <a:ea typeface="Calibri"/>
              <a:cs typeface="Arial"/>
            </a:endParaRPr>
          </a:p>
          <a:p>
            <a:pPr indent="-172720"/>
            <a:endParaRPr lang="en-US">
              <a:latin typeface="Arial"/>
              <a:ea typeface="Calibri"/>
              <a:cs typeface="Arial"/>
            </a:endParaRPr>
          </a:p>
          <a:p>
            <a:pPr indent="-172720"/>
            <a:endParaRPr lang="en-US">
              <a:latin typeface="Arial"/>
              <a:ea typeface="Calibri"/>
              <a:cs typeface="Arial"/>
            </a:endParaRPr>
          </a:p>
          <a:p>
            <a:pPr indent="-172720"/>
            <a:endParaRPr lang="en-US">
              <a:latin typeface="Arial"/>
              <a:ea typeface="Calibri"/>
              <a:cs typeface="Arial"/>
            </a:endParaRPr>
          </a:p>
          <a:p>
            <a:pPr indent="-172720"/>
            <a:r>
              <a:rPr lang="en-US">
                <a:latin typeface="Arial"/>
                <a:ea typeface="Calibri"/>
                <a:cs typeface="Arial"/>
              </a:rPr>
              <a:t>Are the standard AE and </a:t>
            </a:r>
            <a:r>
              <a:rPr lang="en-US" err="1">
                <a:latin typeface="Arial"/>
                <a:ea typeface="Calibri"/>
                <a:cs typeface="Arial"/>
              </a:rPr>
              <a:t>sthe</a:t>
            </a:r>
            <a:r>
              <a:rPr lang="en-US">
                <a:latin typeface="Arial"/>
                <a:ea typeface="Calibri"/>
                <a:cs typeface="Arial"/>
              </a:rPr>
              <a:t> split AE the same? YES:</a:t>
            </a:r>
          </a:p>
          <a:p>
            <a:pPr indent="-172720"/>
            <a:endParaRPr lang="en-US">
              <a:latin typeface="Calibri"/>
              <a:ea typeface="Calibri"/>
              <a:cs typeface="Calibri"/>
            </a:endParaRPr>
          </a:p>
          <a:p>
            <a:pPr indent="-172720">
              <a:buFont typeface="Calibri"/>
              <a:buChar char="-"/>
            </a:pPr>
            <a:r>
              <a:rPr lang="en-US">
                <a:latin typeface="Calibri"/>
                <a:ea typeface="Calibri"/>
                <a:cs typeface="Calibri"/>
              </a:rPr>
              <a:t>Gradient based optimizers invariant to overall constant scaling of the loss, both method drive </a:t>
            </a:r>
            <a:r>
              <a:rPr lang="en-US" err="1">
                <a:latin typeface="Calibri"/>
                <a:ea typeface="Calibri"/>
                <a:cs typeface="Calibri"/>
              </a:rPr>
              <a:t>netweork</a:t>
            </a:r>
            <a:r>
              <a:rPr lang="en-US">
                <a:latin typeface="Calibri"/>
                <a:ea typeface="Calibri"/>
                <a:cs typeface="Calibri"/>
              </a:rPr>
              <a:t> toward same reconstruction optimal parameters</a:t>
            </a:r>
          </a:p>
          <a:p>
            <a:pPr indent="-172720">
              <a:buFont typeface="Calibri"/>
              <a:buChar char="-"/>
            </a:pPr>
            <a:r>
              <a:rPr lang="en-US">
                <a:latin typeface="Calibri"/>
                <a:ea typeface="Calibri"/>
                <a:cs typeface="Calibri"/>
              </a:rPr>
              <a:t>Encoder </a:t>
            </a:r>
            <a:r>
              <a:rPr lang="en-US" err="1">
                <a:latin typeface="Calibri"/>
                <a:ea typeface="Calibri"/>
                <a:cs typeface="Calibri"/>
              </a:rPr>
              <a:t>archi</a:t>
            </a:r>
            <a:r>
              <a:rPr lang="en-US">
                <a:latin typeface="Calibri"/>
                <a:ea typeface="Calibri"/>
                <a:cs typeface="Calibri"/>
              </a:rPr>
              <a:t> and data are identical</a:t>
            </a:r>
          </a:p>
          <a:p>
            <a:pPr indent="-172720">
              <a:buFont typeface="Calibri"/>
              <a:buChar char="-"/>
            </a:pPr>
            <a:r>
              <a:rPr lang="en-US">
                <a:latin typeface="Calibri"/>
                <a:ea typeface="Calibri"/>
                <a:cs typeface="Calibri"/>
              </a:rPr>
              <a:t>Inference is identical</a:t>
            </a:r>
          </a:p>
          <a:p>
            <a:pPr indent="-172720">
              <a:buFont typeface="Calibri"/>
              <a:buChar char="-"/>
            </a:pPr>
            <a:r>
              <a:rPr lang="en-US">
                <a:latin typeface="Calibri"/>
                <a:ea typeface="Calibri"/>
                <a:cs typeface="Calibri"/>
              </a:rPr>
              <a:t>Important: number of dimensions for each modality is the same so both get weighted equally by AE</a:t>
            </a:r>
          </a:p>
        </p:txBody>
      </p:sp>
      <p:sp>
        <p:nvSpPr>
          <p:cNvPr id="4" name="Footer Placeholder 3">
            <a:extLst>
              <a:ext uri="{FF2B5EF4-FFF2-40B4-BE49-F238E27FC236}">
                <a16:creationId xmlns:a16="http://schemas.microsoft.com/office/drawing/2014/main" id="{33E508C5-E7D0-A4E6-9B23-4D6BA7312CE4}"/>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A8AD6580-6556-FAA4-248E-5A4DD8165C05}"/>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45</a:t>
            </a:fld>
            <a:endParaRPr lang="de-DE" altLang="de-DE"/>
          </a:p>
        </p:txBody>
      </p:sp>
      <p:sp>
        <p:nvSpPr>
          <p:cNvPr id="6" name="Header Placeholder 5">
            <a:extLst>
              <a:ext uri="{FF2B5EF4-FFF2-40B4-BE49-F238E27FC236}">
                <a16:creationId xmlns:a16="http://schemas.microsoft.com/office/drawing/2014/main" id="{769DB0D1-9734-DBFB-4C04-C1478E0A0505}"/>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490873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1228725"/>
            <a:ext cx="6480175" cy="3646488"/>
          </a:xfrm>
        </p:spPr>
      </p:sp>
      <p:sp>
        <p:nvSpPr>
          <p:cNvPr id="3" name="Notes Placeholder 2"/>
          <p:cNvSpPr>
            <a:spLocks noGrp="1"/>
          </p:cNvSpPr>
          <p:nvPr>
            <p:ph type="body" idx="1"/>
          </p:nvPr>
        </p:nvSpPr>
        <p:spPr/>
        <p:txBody>
          <a:bodyPr/>
          <a:lstStyle/>
          <a:p>
            <a:endParaRPr lang="de-DE"/>
          </a:p>
        </p:txBody>
      </p:sp>
      <p:sp>
        <p:nvSpPr>
          <p:cNvPr id="4" name="Footer Placeholder 3"/>
          <p:cNvSpPr>
            <a:spLocks noGrp="1"/>
          </p:cNvSpPr>
          <p:nvPr>
            <p:ph type="ftr" sz="quarter" idx="4"/>
          </p:nvPr>
        </p:nvSpPr>
        <p:spPr/>
        <p:txBody>
          <a:bodyPr/>
          <a:lstStyle/>
          <a:p>
            <a:pPr>
              <a:defRPr/>
            </a:pPr>
            <a:r>
              <a:rPr lang="de-DE"/>
              <a:t>RWTH Aachen University</a:t>
            </a:r>
          </a:p>
        </p:txBody>
      </p:sp>
      <p:sp>
        <p:nvSpPr>
          <p:cNvPr id="5" name="Slide Number Placeholder 4"/>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3</a:t>
            </a:fld>
            <a:endParaRPr lang="de-DE" altLang="de-DE"/>
          </a:p>
        </p:txBody>
      </p:sp>
      <p:sp>
        <p:nvSpPr>
          <p:cNvPr id="6" name="Header Placeholder 5"/>
          <p:cNvSpPr>
            <a:spLocks noGrp="1"/>
          </p:cNvSpPr>
          <p:nvPr>
            <p:ph type="hdr" sz="quarter"/>
          </p:nvPr>
        </p:nvSpPr>
        <p:spPr/>
        <p:txBody>
          <a:bodyPr/>
          <a:lstStyle/>
          <a:p>
            <a:endParaRPr lang="de-DE"/>
          </a:p>
        </p:txBody>
      </p:sp>
    </p:spTree>
    <p:extLst>
      <p:ext uri="{BB962C8B-B14F-4D97-AF65-F5344CB8AC3E}">
        <p14:creationId xmlns:p14="http://schemas.microsoft.com/office/powerpoint/2010/main" val="1988044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48B8E-8F73-1669-BEAC-64DD053BE5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99C6B-99C8-7ECC-7AD5-B3F11837C074}"/>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2BAB4014-22C0-2979-AE4A-3E8B497FE354}"/>
              </a:ext>
            </a:extLst>
          </p:cNvPr>
          <p:cNvSpPr>
            <a:spLocks noGrp="1"/>
          </p:cNvSpPr>
          <p:nvPr>
            <p:ph type="body" idx="1"/>
          </p:nvPr>
        </p:nvSpPr>
        <p:spPr/>
        <p:txBody>
          <a:bodyPr/>
          <a:lstStyle/>
          <a:p>
            <a:endParaRPr lang="de-DE"/>
          </a:p>
        </p:txBody>
      </p:sp>
      <p:sp>
        <p:nvSpPr>
          <p:cNvPr id="4" name="Footer Placeholder 3">
            <a:extLst>
              <a:ext uri="{FF2B5EF4-FFF2-40B4-BE49-F238E27FC236}">
                <a16:creationId xmlns:a16="http://schemas.microsoft.com/office/drawing/2014/main" id="{BDAF1ADD-3EE7-E11E-B40D-4B601F115A83}"/>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4707E912-DB97-79DF-D5C5-769A4BC354F9}"/>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5</a:t>
            </a:fld>
            <a:endParaRPr lang="de-DE" altLang="de-DE"/>
          </a:p>
        </p:txBody>
      </p:sp>
      <p:sp>
        <p:nvSpPr>
          <p:cNvPr id="6" name="Header Placeholder 5">
            <a:extLst>
              <a:ext uri="{FF2B5EF4-FFF2-40B4-BE49-F238E27FC236}">
                <a16:creationId xmlns:a16="http://schemas.microsoft.com/office/drawing/2014/main" id="{9713AFE3-B520-8D99-C3FE-48539842A358}"/>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3505220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64DE-016E-8330-5356-8B9FEE35B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8D1AE-72FD-055B-52C3-5A350E794BCA}"/>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AD984AB1-2534-3D1B-CC51-DC9962A473AF}"/>
              </a:ext>
            </a:extLst>
          </p:cNvPr>
          <p:cNvSpPr>
            <a:spLocks noGrp="1"/>
          </p:cNvSpPr>
          <p:nvPr>
            <p:ph type="body" idx="1"/>
          </p:nvPr>
        </p:nvSpPr>
        <p:spPr/>
        <p:txBody>
          <a:bodyPr/>
          <a:lstStyle/>
          <a:p>
            <a:endParaRPr lang="de-DE"/>
          </a:p>
        </p:txBody>
      </p:sp>
      <p:sp>
        <p:nvSpPr>
          <p:cNvPr id="4" name="Footer Placeholder 3">
            <a:extLst>
              <a:ext uri="{FF2B5EF4-FFF2-40B4-BE49-F238E27FC236}">
                <a16:creationId xmlns:a16="http://schemas.microsoft.com/office/drawing/2014/main" id="{960C8440-0038-5DC5-A115-BDAE8343D4F9}"/>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D7A1B3BA-9FD3-A3BE-0486-4B88ED9CA949}"/>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6</a:t>
            </a:fld>
            <a:endParaRPr lang="de-DE" altLang="de-DE"/>
          </a:p>
        </p:txBody>
      </p:sp>
      <p:sp>
        <p:nvSpPr>
          <p:cNvPr id="6" name="Header Placeholder 5">
            <a:extLst>
              <a:ext uri="{FF2B5EF4-FFF2-40B4-BE49-F238E27FC236}">
                <a16:creationId xmlns:a16="http://schemas.microsoft.com/office/drawing/2014/main" id="{8EC6C6B6-57E8-53FA-7B5C-953CB78589F4}"/>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221215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88D17-73AD-F60F-7BDC-82A1769EE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0CBDC-DB1D-CDC2-23ED-E987D29253BA}"/>
              </a:ext>
            </a:extLst>
          </p:cNvPr>
          <p:cNvSpPr>
            <a:spLocks noGrp="1" noRot="1" noChangeAspect="1"/>
          </p:cNvSpPr>
          <p:nvPr>
            <p:ph type="sldImg"/>
          </p:nvPr>
        </p:nvSpPr>
        <p:spPr>
          <a:xfrm>
            <a:off x="287338" y="1228725"/>
            <a:ext cx="6480175" cy="3646488"/>
          </a:xfrm>
        </p:spPr>
      </p:sp>
      <p:sp>
        <p:nvSpPr>
          <p:cNvPr id="3" name="Notes Placeholder 2">
            <a:extLst>
              <a:ext uri="{FF2B5EF4-FFF2-40B4-BE49-F238E27FC236}">
                <a16:creationId xmlns:a16="http://schemas.microsoft.com/office/drawing/2014/main" id="{60F7DB92-D37D-469D-6DCA-E1125A1FC3FA}"/>
              </a:ext>
            </a:extLst>
          </p:cNvPr>
          <p:cNvSpPr>
            <a:spLocks noGrp="1"/>
          </p:cNvSpPr>
          <p:nvPr>
            <p:ph type="body" idx="1"/>
          </p:nvPr>
        </p:nvSpPr>
        <p:spPr/>
        <p:txBody>
          <a:bodyPr/>
          <a:lstStyle/>
          <a:p>
            <a:endParaRPr lang="de-DE"/>
          </a:p>
        </p:txBody>
      </p:sp>
      <p:sp>
        <p:nvSpPr>
          <p:cNvPr id="4" name="Footer Placeholder 3">
            <a:extLst>
              <a:ext uri="{FF2B5EF4-FFF2-40B4-BE49-F238E27FC236}">
                <a16:creationId xmlns:a16="http://schemas.microsoft.com/office/drawing/2014/main" id="{F2A25F82-5056-4176-7DA6-9B2CA6E0D383}"/>
              </a:ext>
            </a:extLst>
          </p:cNvPr>
          <p:cNvSpPr>
            <a:spLocks noGrp="1"/>
          </p:cNvSpPr>
          <p:nvPr>
            <p:ph type="ftr" sz="quarter" idx="4"/>
          </p:nvPr>
        </p:nvSpPr>
        <p:spPr/>
        <p:txBody>
          <a:bodyPr/>
          <a:lstStyle/>
          <a:p>
            <a:pPr>
              <a:defRPr/>
            </a:pPr>
            <a:r>
              <a:rPr lang="de-DE"/>
              <a:t>RWTH Aachen University</a:t>
            </a:r>
          </a:p>
        </p:txBody>
      </p:sp>
      <p:sp>
        <p:nvSpPr>
          <p:cNvPr id="5" name="Slide Number Placeholder 4">
            <a:extLst>
              <a:ext uri="{FF2B5EF4-FFF2-40B4-BE49-F238E27FC236}">
                <a16:creationId xmlns:a16="http://schemas.microsoft.com/office/drawing/2014/main" id="{9E0A45A2-3B29-0CA0-9E2F-15C3D85DB31D}"/>
              </a:ext>
            </a:extLst>
          </p:cNvPr>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7</a:t>
            </a:fld>
            <a:endParaRPr lang="de-DE" altLang="de-DE"/>
          </a:p>
        </p:txBody>
      </p:sp>
      <p:sp>
        <p:nvSpPr>
          <p:cNvPr id="6" name="Header Placeholder 5">
            <a:extLst>
              <a:ext uri="{FF2B5EF4-FFF2-40B4-BE49-F238E27FC236}">
                <a16:creationId xmlns:a16="http://schemas.microsoft.com/office/drawing/2014/main" id="{62C6CD11-41EE-33E9-5D0C-BE9F5B447CD9}"/>
              </a:ext>
            </a:extLst>
          </p:cNvPr>
          <p:cNvSpPr>
            <a:spLocks noGrp="1"/>
          </p:cNvSpPr>
          <p:nvPr>
            <p:ph type="hdr" sz="quarter"/>
          </p:nvPr>
        </p:nvSpPr>
        <p:spPr/>
        <p:txBody>
          <a:bodyPr/>
          <a:lstStyle/>
          <a:p>
            <a:endParaRPr lang="de-DE"/>
          </a:p>
        </p:txBody>
      </p:sp>
    </p:spTree>
    <p:extLst>
      <p:ext uri="{BB962C8B-B14F-4D97-AF65-F5344CB8AC3E}">
        <p14:creationId xmlns:p14="http://schemas.microsoft.com/office/powerpoint/2010/main" val="3178560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1228725"/>
            <a:ext cx="6480175" cy="3646488"/>
          </a:xfrm>
        </p:spPr>
      </p:sp>
      <p:sp>
        <p:nvSpPr>
          <p:cNvPr id="3" name="Notes Placeholder 2"/>
          <p:cNvSpPr>
            <a:spLocks noGrp="1"/>
          </p:cNvSpPr>
          <p:nvPr>
            <p:ph type="body" idx="1"/>
          </p:nvPr>
        </p:nvSpPr>
        <p:spPr/>
        <p:txBody>
          <a:bodyPr/>
          <a:lstStyle/>
          <a:p>
            <a:pPr marL="285750" indent="-285750">
              <a:lnSpc>
                <a:spcPct val="100000"/>
              </a:lnSpc>
              <a:buFont typeface="Arial"/>
              <a:buChar char="•"/>
            </a:pPr>
            <a:r>
              <a:rPr lang="en-US">
                <a:latin typeface="Arial"/>
                <a:cs typeface="Arial"/>
              </a:rPr>
              <a:t>We do not use the pathologist annotations as our ground truth/ label to predict </a:t>
            </a:r>
          </a:p>
          <a:p>
            <a:pPr marL="285750" indent="-285750">
              <a:lnSpc>
                <a:spcPct val="100000"/>
              </a:lnSpc>
              <a:buFont typeface="Arial"/>
              <a:buChar char="•"/>
            </a:pPr>
            <a:r>
              <a:rPr lang="en-US">
                <a:latin typeface="Arial"/>
                <a:cs typeface="Arial"/>
              </a:rPr>
              <a:t>Instead we cluster the gene data and use the cluster label as the ground truth we want to predict</a:t>
            </a:r>
          </a:p>
          <a:p>
            <a:pPr marL="285750" indent="-285750">
              <a:lnSpc>
                <a:spcPct val="100000"/>
              </a:lnSpc>
              <a:buFont typeface="Arial"/>
              <a:buChar char="•"/>
            </a:pPr>
            <a:r>
              <a:rPr lang="en-US">
                <a:latin typeface="Arial"/>
                <a:cs typeface="Arial"/>
              </a:rPr>
              <a:t>This means the choice of the cluster resolution is extremely important</a:t>
            </a:r>
            <a:endParaRPr lang="en-GB">
              <a:latin typeface="Arial"/>
              <a:cs typeface="Arial"/>
            </a:endParaRPr>
          </a:p>
          <a:p>
            <a:pPr marL="285750" indent="-285750">
              <a:lnSpc>
                <a:spcPct val="100000"/>
              </a:lnSpc>
              <a:buFont typeface="Arial"/>
              <a:buChar char="•"/>
            </a:pPr>
            <a:r>
              <a:rPr lang="en-US">
                <a:latin typeface="Arial"/>
                <a:cs typeface="Arial"/>
              </a:rPr>
              <a:t>To select an appropriate clustering resolution we look at an array of clustering metrics, both internal and ones aiming to capture biological coherence of the clusters</a:t>
            </a:r>
            <a:endParaRPr lang="en-GB">
              <a:latin typeface="Arial"/>
              <a:cs typeface="Arial"/>
            </a:endParaRPr>
          </a:p>
          <a:p>
            <a:endParaRPr lang="en-US">
              <a:latin typeface="Calibri"/>
              <a:ea typeface="Calibri"/>
              <a:cs typeface="Calibri"/>
            </a:endParaRPr>
          </a:p>
        </p:txBody>
      </p:sp>
      <p:sp>
        <p:nvSpPr>
          <p:cNvPr id="4" name="Footer Placeholder 3"/>
          <p:cNvSpPr>
            <a:spLocks noGrp="1"/>
          </p:cNvSpPr>
          <p:nvPr>
            <p:ph type="ftr" sz="quarter" idx="4"/>
          </p:nvPr>
        </p:nvSpPr>
        <p:spPr/>
        <p:txBody>
          <a:bodyPr/>
          <a:lstStyle/>
          <a:p>
            <a:pPr>
              <a:defRPr/>
            </a:pPr>
            <a:r>
              <a:rPr lang="de-DE"/>
              <a:t>RWTH Aachen University</a:t>
            </a:r>
          </a:p>
        </p:txBody>
      </p:sp>
      <p:sp>
        <p:nvSpPr>
          <p:cNvPr id="5" name="Slide Number Placeholder 4"/>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9</a:t>
            </a:fld>
            <a:endParaRPr lang="de-DE" altLang="de-DE"/>
          </a:p>
        </p:txBody>
      </p:sp>
      <p:sp>
        <p:nvSpPr>
          <p:cNvPr id="6" name="Header Placeholder 5"/>
          <p:cNvSpPr>
            <a:spLocks noGrp="1"/>
          </p:cNvSpPr>
          <p:nvPr>
            <p:ph type="hdr" sz="quarter"/>
          </p:nvPr>
        </p:nvSpPr>
        <p:spPr/>
        <p:txBody>
          <a:bodyPr/>
          <a:lstStyle/>
          <a:p>
            <a:endParaRPr lang="de-DE"/>
          </a:p>
        </p:txBody>
      </p:sp>
    </p:spTree>
    <p:extLst>
      <p:ext uri="{BB962C8B-B14F-4D97-AF65-F5344CB8AC3E}">
        <p14:creationId xmlns:p14="http://schemas.microsoft.com/office/powerpoint/2010/main" val="4198469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1228725"/>
            <a:ext cx="6480175" cy="3646488"/>
          </a:xfrm>
        </p:spPr>
      </p:sp>
      <p:sp>
        <p:nvSpPr>
          <p:cNvPr id="3" name="Notes Placeholder 2"/>
          <p:cNvSpPr>
            <a:spLocks noGrp="1"/>
          </p:cNvSpPr>
          <p:nvPr>
            <p:ph type="body" idx="1"/>
          </p:nvPr>
        </p:nvSpPr>
        <p:spPr/>
        <p:txBody>
          <a:bodyPr/>
          <a:lstStyle/>
          <a:p>
            <a:pPr marL="285750" indent="-285750">
              <a:buFont typeface="Calibri"/>
              <a:buChar char="-"/>
            </a:pPr>
            <a:endParaRPr lang="en-US">
              <a:latin typeface="Arial"/>
              <a:cs typeface="Arial"/>
            </a:endParaRPr>
          </a:p>
          <a:p>
            <a:pPr marL="285750" indent="-285750">
              <a:buFont typeface="Calibri"/>
              <a:buChar char="-"/>
            </a:pPr>
            <a:r>
              <a:rPr lang="en-US">
                <a:latin typeface="Arial"/>
                <a:cs typeface="Arial"/>
              </a:rPr>
              <a:t>X-axis is resolution / k/ number of clusters for hierarchical </a:t>
            </a:r>
          </a:p>
          <a:p>
            <a:pPr marL="285750" indent="-285750">
              <a:buFont typeface="Calibri"/>
              <a:buChar char="-"/>
            </a:pPr>
            <a:endParaRPr lang="en-US">
              <a:latin typeface="Arial"/>
              <a:cs typeface="Arial"/>
            </a:endParaRPr>
          </a:p>
          <a:p>
            <a:pPr marL="285750" indent="-285750">
              <a:buFont typeface="Calibri"/>
              <a:buChar char="-"/>
            </a:pPr>
            <a:endParaRPr lang="en-US">
              <a:latin typeface="Arial"/>
              <a:cs typeface="Arial"/>
            </a:endParaRPr>
          </a:p>
          <a:p>
            <a:pPr marL="285750" indent="-285750">
              <a:buFont typeface="Calibri"/>
              <a:buChar char="-"/>
            </a:pPr>
            <a:r>
              <a:rPr lang="en-US">
                <a:latin typeface="Arial"/>
                <a:cs typeface="Arial"/>
              </a:rPr>
              <a:t>Clustering metrics that </a:t>
            </a:r>
            <a:r>
              <a:rPr lang="en-US" err="1">
                <a:latin typeface="Arial"/>
                <a:cs typeface="Arial"/>
              </a:rPr>
              <a:t>evalaute</a:t>
            </a:r>
            <a:r>
              <a:rPr lang="en-US">
                <a:latin typeface="Arial"/>
                <a:cs typeface="Arial"/>
              </a:rPr>
              <a:t> compactness and separation to other clusters:</a:t>
            </a:r>
          </a:p>
          <a:p>
            <a:pPr marL="458470" lvl="1" indent="-285750">
              <a:buFont typeface="Courier New"/>
              <a:buChar char="o"/>
            </a:pPr>
            <a:r>
              <a:rPr lang="en-US" err="1">
                <a:latin typeface="Arial"/>
                <a:cs typeface="Arial"/>
              </a:rPr>
              <a:t>Silhoutte</a:t>
            </a:r>
            <a:r>
              <a:rPr lang="en-US">
                <a:latin typeface="Arial"/>
                <a:cs typeface="Arial"/>
              </a:rPr>
              <a:t> score</a:t>
            </a:r>
          </a:p>
          <a:p>
            <a:pPr marL="458470" lvl="1" indent="-285750">
              <a:buFont typeface="Courier New"/>
              <a:buChar char="o"/>
            </a:pPr>
            <a:r>
              <a:rPr lang="en-US" err="1">
                <a:latin typeface="Arial"/>
                <a:cs typeface="Arial"/>
              </a:rPr>
              <a:t>Calinski</a:t>
            </a:r>
            <a:r>
              <a:rPr lang="en-US">
                <a:latin typeface="Arial"/>
                <a:cs typeface="Arial"/>
              </a:rPr>
              <a:t>–</a:t>
            </a:r>
            <a:r>
              <a:rPr lang="en-US" err="1">
                <a:latin typeface="Arial"/>
                <a:cs typeface="Arial"/>
              </a:rPr>
              <a:t>Harabasz</a:t>
            </a:r>
            <a:r>
              <a:rPr lang="en-US">
                <a:latin typeface="Arial"/>
                <a:cs typeface="Arial"/>
              </a:rPr>
              <a:t> index</a:t>
            </a:r>
          </a:p>
          <a:p>
            <a:pPr marL="458470" lvl="1" indent="-285750">
              <a:buFont typeface="Courier New"/>
              <a:buChar char="o"/>
            </a:pPr>
            <a:endParaRPr lang="en-US">
              <a:latin typeface="Arial"/>
              <a:cs typeface="Arial"/>
            </a:endParaRPr>
          </a:p>
          <a:p>
            <a:pPr marL="285750" indent="-285750">
              <a:buFont typeface="Calibri"/>
              <a:buChar char="-"/>
            </a:pPr>
            <a:endParaRPr lang="en-US">
              <a:latin typeface="Arial"/>
              <a:cs typeface="Arial"/>
            </a:endParaRPr>
          </a:p>
          <a:p>
            <a:pPr marL="285750" indent="-285750">
              <a:buFont typeface="Calibri"/>
              <a:buChar char="-"/>
            </a:pPr>
            <a:endParaRPr lang="en-US">
              <a:latin typeface="Arial"/>
              <a:cs typeface="Arial"/>
            </a:endParaRPr>
          </a:p>
          <a:p>
            <a:pPr marL="285750" indent="-285750">
              <a:buFont typeface="Calibri"/>
              <a:buChar char="-"/>
            </a:pPr>
            <a:r>
              <a:rPr lang="en-US" err="1">
                <a:latin typeface="Arial"/>
                <a:cs typeface="Arial"/>
              </a:rPr>
              <a:t>Inrinsic</a:t>
            </a:r>
            <a:r>
              <a:rPr lang="en-US">
                <a:latin typeface="Arial"/>
                <a:cs typeface="Arial"/>
              </a:rPr>
              <a:t> clustering metrics are largely inconclusive so we also evaluate methods metrics that make use of a ground truth</a:t>
            </a:r>
            <a:endParaRPr lang="en-US"/>
          </a:p>
          <a:p>
            <a:pPr marL="285750" indent="-285750">
              <a:buFont typeface="Calibri"/>
              <a:buChar char="-"/>
            </a:pPr>
            <a:endParaRPr lang="en-US"/>
          </a:p>
          <a:p>
            <a:pPr marL="285750" indent="-285750">
              <a:buFont typeface="Calibri"/>
              <a:buChar char="-"/>
            </a:pPr>
            <a:r>
              <a:rPr lang="en-US">
                <a:latin typeface="Arial"/>
                <a:cs typeface="Arial"/>
              </a:rPr>
              <a:t>Indications that 0.3/0.4 resolution seems good but we also take a look at clustering resolution with ground truth labels</a:t>
            </a:r>
            <a:endParaRPr lang="en-US"/>
          </a:p>
          <a:p>
            <a:pPr marL="285750" indent="-285750">
              <a:buFont typeface="Calibri"/>
              <a:buChar char="-"/>
            </a:pPr>
            <a:endParaRPr lang="en-US"/>
          </a:p>
          <a:p>
            <a:pPr marL="285750" indent="-285750">
              <a:buFont typeface="Calibri"/>
              <a:buChar char="-"/>
            </a:pPr>
            <a:r>
              <a:rPr lang="en-US">
                <a:latin typeface="Arial"/>
                <a:cs typeface="Arial"/>
              </a:rPr>
              <a:t>Michaela:</a:t>
            </a:r>
          </a:p>
          <a:p>
            <a:pPr marL="458470" lvl="1" indent="-285750">
              <a:buFont typeface="Courier New"/>
              <a:buChar char="o"/>
            </a:pPr>
            <a:r>
              <a:rPr lang="en-US">
                <a:latin typeface="Arial"/>
                <a:cs typeface="Arial"/>
              </a:rPr>
              <a:t>Leiden is the go to standard for clustering </a:t>
            </a:r>
            <a:r>
              <a:rPr lang="en-US" err="1">
                <a:latin typeface="Arial"/>
                <a:cs typeface="Arial"/>
              </a:rPr>
              <a:t>scRNA</a:t>
            </a:r>
            <a:r>
              <a:rPr lang="en-US">
                <a:latin typeface="Arial"/>
                <a:cs typeface="Arial"/>
              </a:rPr>
              <a:t> data</a:t>
            </a:r>
          </a:p>
          <a:p>
            <a:pPr marL="458470" lvl="1" indent="-285750">
              <a:buFont typeface="Courier New"/>
              <a:buChar char="o"/>
            </a:pPr>
            <a:r>
              <a:rPr lang="en-US">
                <a:latin typeface="Arial"/>
                <a:cs typeface="Arial"/>
              </a:rPr>
              <a:t>We choose resolution of 0.3 as this aligns with our results (with reasons)</a:t>
            </a:r>
            <a:endParaRPr lang="en-US"/>
          </a:p>
        </p:txBody>
      </p:sp>
      <p:sp>
        <p:nvSpPr>
          <p:cNvPr id="4" name="Footer Placeholder 3"/>
          <p:cNvSpPr>
            <a:spLocks noGrp="1"/>
          </p:cNvSpPr>
          <p:nvPr>
            <p:ph type="ftr" sz="quarter" idx="4"/>
          </p:nvPr>
        </p:nvSpPr>
        <p:spPr/>
        <p:txBody>
          <a:bodyPr/>
          <a:lstStyle/>
          <a:p>
            <a:pPr>
              <a:defRPr/>
            </a:pPr>
            <a:r>
              <a:rPr lang="de-DE"/>
              <a:t>RWTH Aachen University</a:t>
            </a:r>
          </a:p>
        </p:txBody>
      </p:sp>
      <p:sp>
        <p:nvSpPr>
          <p:cNvPr id="5" name="Slide Number Placeholder 4"/>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10</a:t>
            </a:fld>
            <a:endParaRPr lang="de-DE" altLang="de-DE"/>
          </a:p>
        </p:txBody>
      </p:sp>
      <p:sp>
        <p:nvSpPr>
          <p:cNvPr id="6" name="Header Placeholder 5"/>
          <p:cNvSpPr>
            <a:spLocks noGrp="1"/>
          </p:cNvSpPr>
          <p:nvPr>
            <p:ph type="hdr" sz="quarter"/>
          </p:nvPr>
        </p:nvSpPr>
        <p:spPr/>
        <p:txBody>
          <a:bodyPr/>
          <a:lstStyle/>
          <a:p>
            <a:endParaRPr lang="de-DE"/>
          </a:p>
        </p:txBody>
      </p:sp>
    </p:spTree>
    <p:extLst>
      <p:ext uri="{BB962C8B-B14F-4D97-AF65-F5344CB8AC3E}">
        <p14:creationId xmlns:p14="http://schemas.microsoft.com/office/powerpoint/2010/main" val="1295991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87338" y="1228725"/>
            <a:ext cx="6480175" cy="3646488"/>
          </a:xfrm>
        </p:spPr>
      </p:sp>
      <p:sp>
        <p:nvSpPr>
          <p:cNvPr id="3" name="Notizenplatzhalter 2"/>
          <p:cNvSpPr>
            <a:spLocks noGrp="1"/>
          </p:cNvSpPr>
          <p:nvPr>
            <p:ph type="body" idx="1"/>
          </p:nvPr>
        </p:nvSpPr>
        <p:spPr/>
        <p:txBody>
          <a:bodyPr/>
          <a:lstStyle/>
          <a:p>
            <a:endParaRPr lang="de-DE"/>
          </a:p>
        </p:txBody>
      </p:sp>
      <p:sp>
        <p:nvSpPr>
          <p:cNvPr id="4" name="Fußzeilenplatzhalter 3"/>
          <p:cNvSpPr>
            <a:spLocks noGrp="1"/>
          </p:cNvSpPr>
          <p:nvPr>
            <p:ph type="ftr" sz="quarter" idx="4"/>
          </p:nvPr>
        </p:nvSpPr>
        <p:spPr/>
        <p:txBody>
          <a:bodyPr/>
          <a:lstStyle/>
          <a:p>
            <a:pPr>
              <a:defRPr/>
            </a:pPr>
            <a:r>
              <a:rPr lang="de-DE"/>
              <a:t>RWTH Aachen University</a:t>
            </a:r>
          </a:p>
        </p:txBody>
      </p:sp>
      <p:sp>
        <p:nvSpPr>
          <p:cNvPr id="5" name="Foliennummernplatzhalter 4"/>
          <p:cNvSpPr>
            <a:spLocks noGrp="1"/>
          </p:cNvSpPr>
          <p:nvPr>
            <p:ph type="sldNum" sz="quarter" idx="5"/>
          </p:nvPr>
        </p:nvSpPr>
        <p:spPr/>
        <p:txBody>
          <a:bodyPr/>
          <a:lstStyle/>
          <a:p>
            <a:pPr>
              <a:defRPr/>
            </a:pPr>
            <a:r>
              <a:rPr lang="de-DE" altLang="de-DE"/>
              <a:t> </a:t>
            </a:r>
            <a:endParaRPr lang="de-DE"/>
          </a:p>
          <a:p>
            <a:pPr>
              <a:defRPr/>
            </a:pPr>
            <a:r>
              <a:rPr lang="de-DE" altLang="de-DE"/>
              <a:t>07.07.2023  |  </a:t>
            </a:r>
            <a:fld id="{CB93A9A5-685E-4770-BD6C-F24D48B74914}" type="slidenum">
              <a:rPr lang="de-DE" altLang="de-DE" smtClean="0"/>
              <a:pPr>
                <a:defRPr/>
              </a:pPr>
              <a:t>14</a:t>
            </a:fld>
            <a:endParaRPr lang="de-DE" altLang="de-DE"/>
          </a:p>
        </p:txBody>
      </p:sp>
      <p:sp>
        <p:nvSpPr>
          <p:cNvPr id="6" name="Kopfzeilenplatzhalter 5"/>
          <p:cNvSpPr>
            <a:spLocks noGrp="1"/>
          </p:cNvSpPr>
          <p:nvPr>
            <p:ph type="hdr" sz="quarter"/>
          </p:nvPr>
        </p:nvSpPr>
        <p:spPr/>
        <p:txBody>
          <a:bodyPr/>
          <a:lstStyle/>
          <a:p>
            <a:endParaRPr lang="de-DE"/>
          </a:p>
        </p:txBody>
      </p:sp>
    </p:spTree>
    <p:extLst>
      <p:ext uri="{BB962C8B-B14F-4D97-AF65-F5344CB8AC3E}">
        <p14:creationId xmlns:p14="http://schemas.microsoft.com/office/powerpoint/2010/main" val="28224751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5" name="Titel1"/>
          <p:cNvSpPr>
            <a:spLocks noGrp="1" noRot="1" noMove="1" noResize="1" noEditPoints="1" noAdjustHandles="1" noChangeArrowheads="1" noChangeShapeType="1"/>
          </p:cNvSpPr>
          <p:nvPr>
            <p:ph type="ctrTitle"/>
          </p:nvPr>
        </p:nvSpPr>
        <p:spPr>
          <a:xfrm>
            <a:off x="360000" y="2451600"/>
            <a:ext cx="11473200" cy="540000"/>
          </a:xfrm>
          <a:prstGeom prst="rect">
            <a:avLst/>
          </a:prstGeom>
        </p:spPr>
        <p:txBody>
          <a:bodyPr lIns="0" tIns="0" rIns="0" bIns="0" anchor="t" anchorCtr="0">
            <a:noAutofit/>
          </a:bodyPr>
          <a:lstStyle>
            <a:lvl1pPr algn="l">
              <a:defRPr sz="3200" b="1">
                <a:solidFill>
                  <a:schemeClr val="tx2"/>
                </a:solidFill>
                <a:latin typeface="+mj-lt"/>
                <a:cs typeface="Arial" panose="020B0604020202020204" pitchFamily="34" charset="0"/>
              </a:defRPr>
            </a:lvl1pPr>
          </a:lstStyle>
          <a:p>
            <a:r>
              <a:rPr lang="de-DE"/>
              <a:t>Mastertitelformat bearbeiten</a:t>
            </a:r>
            <a:endParaRPr lang="en-US"/>
          </a:p>
        </p:txBody>
      </p:sp>
      <p:sp>
        <p:nvSpPr>
          <p:cNvPr id="6" name="Untertitel1"/>
          <p:cNvSpPr>
            <a:spLocks noGrp="1"/>
          </p:cNvSpPr>
          <p:nvPr>
            <p:ph type="subTitle" idx="1"/>
          </p:nvPr>
        </p:nvSpPr>
        <p:spPr>
          <a:xfrm>
            <a:off x="360000" y="2944800"/>
            <a:ext cx="11473200" cy="1655762"/>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15" name="Foliennummer1">
            <a:extLst>
              <a:ext uri="{C183D7F6-B498-43B3-948B-1728B52AA6E4}">
                <adec:decorative xmlns:adec="http://schemas.microsoft.com/office/drawing/2017/decorative" val="1"/>
              </a:ext>
            </a:extLst>
          </p:cNvPr>
          <p:cNvSpPr txBox="1">
            <a:spLocks noGrp="1" noRot="1" noMove="1" noResize="1" noEditPoints="1" noAdjustHandles="1" noChangeArrowheads="1" noChangeShapeType="1"/>
          </p:cNvSpPr>
          <p:nvPr/>
        </p:nvSpPr>
        <p:spPr bwMode="auto">
          <a:xfrm>
            <a:off x="385233" y="6227764"/>
            <a:ext cx="97366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de-DE" altLang="de-DE" sz="900">
              <a:solidFill>
                <a:schemeClr val="tx2"/>
              </a:solidFill>
            </a:endParaRPr>
          </a:p>
        </p:txBody>
      </p:sp>
      <p:sp>
        <p:nvSpPr>
          <p:cNvPr id="2" name="Kopfbereich1">
            <a:extLst>
              <a:ext uri="{FF2B5EF4-FFF2-40B4-BE49-F238E27FC236}">
                <a16:creationId xmlns:a16="http://schemas.microsoft.com/office/drawing/2014/main" id="{C99931DA-C883-23F5-0739-10F769658D5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0"/>
            <a:ext cx="12192000" cy="2286000"/>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solidFill>
                <a:schemeClr val="bg1"/>
              </a:solidFill>
            </a:endParaRPr>
          </a:p>
        </p:txBody>
      </p:sp>
      <p:sp>
        <p:nvSpPr>
          <p:cNvPr id="3" name="Textfeld 2">
            <a:extLst>
              <a:ext uri="{FF2B5EF4-FFF2-40B4-BE49-F238E27FC236}">
                <a16:creationId xmlns:a16="http://schemas.microsoft.com/office/drawing/2014/main" id="{73EA90C4-D1EE-6E28-B454-158368D79CF3}"/>
              </a:ext>
            </a:extLst>
          </p:cNvPr>
          <p:cNvSpPr txBox="1"/>
          <p:nvPr userDrawn="1"/>
        </p:nvSpPr>
        <p:spPr>
          <a:xfrm>
            <a:off x="12504712" y="5881612"/>
            <a:ext cx="2520280" cy="1015663"/>
          </a:xfrm>
          <a:prstGeom prst="rect">
            <a:avLst/>
          </a:prstGeom>
          <a:noFill/>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de-DE" altLang="de-DE" sz="1000" b="1"/>
              <a:t>Institutslogo einfügen:</a:t>
            </a:r>
          </a:p>
          <a:p>
            <a:pPr eaLnBrk="1" hangingPunct="1">
              <a:buFontTx/>
              <a:buNone/>
            </a:pPr>
            <a:r>
              <a:rPr lang="de-DE" altLang="de-DE" sz="1000"/>
              <a:t>Wenn das Logo auf der Masterfolie in der richtigen Größe und Position platziert wurde, kann es von dort kopiert und hier eingefügt werden. Danach kann dieser Text aus der Vorlage gelöscht werden.</a:t>
            </a:r>
          </a:p>
        </p:txBody>
      </p:sp>
      <p:pic>
        <p:nvPicPr>
          <p:cNvPr id="8" name="Grafik 7" descr="Ein Bild, das Text, Schrift, Screenshot, Grafiken enthält.&#10;&#10;KI-generierte Inhalte können fehlerhaft sein.">
            <a:extLst>
              <a:ext uri="{FF2B5EF4-FFF2-40B4-BE49-F238E27FC236}">
                <a16:creationId xmlns:a16="http://schemas.microsoft.com/office/drawing/2014/main" id="{1984AECB-C642-2344-6D5A-35B9387813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12661" y="5963103"/>
            <a:ext cx="3319339" cy="924607"/>
          </a:xfrm>
          <a:prstGeom prst="rect">
            <a:avLst/>
          </a:prstGeom>
        </p:spPr>
      </p:pic>
    </p:spTree>
    <p:extLst>
      <p:ext uri="{BB962C8B-B14F-4D97-AF65-F5344CB8AC3E}">
        <p14:creationId xmlns:p14="http://schemas.microsoft.com/office/powerpoint/2010/main" val="2423426206"/>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5" name="Titel11"/>
          <p:cNvSpPr txBox="1">
            <a:spLocks noGrp="1" noRot="1" noMove="1" noResize="1" noEditPoints="1" noAdjustHandles="1" noChangeArrowheads="1" noChangeShapeType="1"/>
          </p:cNvSpPr>
          <p:nvPr/>
        </p:nvSpPr>
        <p:spPr>
          <a:xfrm>
            <a:off x="360000" y="2487613"/>
            <a:ext cx="11473200"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3200">
                <a:latin typeface="+mn-lt"/>
              </a:rPr>
              <a:t>Backup Slides</a:t>
            </a:r>
          </a:p>
        </p:txBody>
      </p:sp>
      <p:sp>
        <p:nvSpPr>
          <p:cNvPr id="9" name="Untertitel11"/>
          <p:cNvSpPr>
            <a:spLocks noGrp="1"/>
          </p:cNvSpPr>
          <p:nvPr>
            <p:ph type="body" sz="quarter" idx="11"/>
          </p:nvPr>
        </p:nvSpPr>
        <p:spPr>
          <a:xfrm>
            <a:off x="360000" y="3988800"/>
            <a:ext cx="11473200" cy="1656000"/>
          </a:xfrm>
          <a:prstGeom prst="rect">
            <a:avLst/>
          </a:prstGeom>
        </p:spPr>
        <p:txBody>
          <a:bodyPr lIns="0" tIns="0" rIns="0" bIns="0"/>
          <a:lstStyle>
            <a:lvl1pPr marL="0" indent="0">
              <a:lnSpc>
                <a:spcPct val="100000"/>
              </a:lnSpc>
              <a:spcBef>
                <a:spcPts val="0"/>
              </a:spcBef>
              <a:buFontTx/>
              <a:buNone/>
              <a:defRPr sz="1600" b="0">
                <a:latin typeface="+mn-lt"/>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Mastertextformat bearbeiten</a:t>
            </a:r>
          </a:p>
        </p:txBody>
      </p:sp>
      <p:cxnSp>
        <p:nvCxnSpPr>
          <p:cNvPr id="10" name="Linie unten">
            <a:extLst>
              <a:ext uri="{C183D7F6-B498-43B3-948B-1728B52AA6E4}">
                <adec:decorative xmlns:adec="http://schemas.microsoft.com/office/drawing/2017/decorative" val="1"/>
              </a:ext>
            </a:extLst>
          </p:cNvPr>
          <p:cNvCxnSpPr>
            <a:cxnSpLocks/>
          </p:cNvCxnSpPr>
          <p:nvPr/>
        </p:nvCxnSpPr>
        <p:spPr>
          <a:xfrm>
            <a:off x="360000" y="6040438"/>
            <a:ext cx="1147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liennummer11">
            <a:extLst>
              <a:ext uri="{C183D7F6-B498-43B3-948B-1728B52AA6E4}">
                <adec:decorative xmlns:adec="http://schemas.microsoft.com/office/drawing/2017/decorative" val="1"/>
              </a:ext>
            </a:extLst>
          </p:cNvPr>
          <p:cNvSpPr txBox="1">
            <a:spLocks noGrp="1" noRot="1" noMove="1" noResize="1" noEditPoints="1" noAdjustHandles="1" noChangeArrowheads="1" noChangeShapeType="1"/>
          </p:cNvSpPr>
          <p:nvPr/>
        </p:nvSpPr>
        <p:spPr bwMode="auto">
          <a:xfrm>
            <a:off x="385233" y="6227764"/>
            <a:ext cx="97366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de-DE" altLang="de-DE" sz="900">
              <a:solidFill>
                <a:schemeClr val="tx2"/>
              </a:solidFill>
            </a:endParaRPr>
          </a:p>
        </p:txBody>
      </p:sp>
      <p:sp>
        <p:nvSpPr>
          <p:cNvPr id="2" name="Textfeld 1">
            <a:extLst>
              <a:ext uri="{FF2B5EF4-FFF2-40B4-BE49-F238E27FC236}">
                <a16:creationId xmlns:a16="http://schemas.microsoft.com/office/drawing/2014/main" id="{563B3043-9B1D-59B6-E0F8-DC47B23A544B}"/>
              </a:ext>
            </a:extLst>
          </p:cNvPr>
          <p:cNvSpPr txBox="1"/>
          <p:nvPr userDrawn="1"/>
        </p:nvSpPr>
        <p:spPr>
          <a:xfrm>
            <a:off x="12504712" y="5881612"/>
            <a:ext cx="2520280" cy="1015663"/>
          </a:xfrm>
          <a:prstGeom prst="rect">
            <a:avLst/>
          </a:prstGeom>
          <a:noFill/>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de-DE" altLang="de-DE" sz="1000" b="1"/>
              <a:t>Institutslogo einfügen:</a:t>
            </a:r>
          </a:p>
          <a:p>
            <a:pPr eaLnBrk="1" hangingPunct="1">
              <a:buFontTx/>
              <a:buNone/>
            </a:pPr>
            <a:r>
              <a:rPr lang="de-DE" altLang="de-DE" sz="1000"/>
              <a:t>Wenn das Logo auf der Masterfolie in der richtigen Größe und Position platziert wurde, kann es von dort kopiert und hier eingefügt werden. Danach kann dieser Text aus der Vorlage gelöscht werden.</a:t>
            </a:r>
          </a:p>
        </p:txBody>
      </p:sp>
    </p:spTree>
    <p:extLst>
      <p:ext uri="{BB962C8B-B14F-4D97-AF65-F5344CB8AC3E}">
        <p14:creationId xmlns:p14="http://schemas.microsoft.com/office/powerpoint/2010/main" val="2935936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sp>
        <p:nvSpPr>
          <p:cNvPr id="5" name="Titel2"/>
          <p:cNvSpPr>
            <a:spLocks noGrp="1" noRot="1" noMove="1" noResize="1" noEditPoints="1" noAdjustHandles="1" noChangeArrowheads="1" noChangeShapeType="1"/>
          </p:cNvSpPr>
          <p:nvPr>
            <p:ph type="ctrTitle"/>
          </p:nvPr>
        </p:nvSpPr>
        <p:spPr>
          <a:xfrm>
            <a:off x="360000" y="2451600"/>
            <a:ext cx="11473200" cy="540000"/>
          </a:xfrm>
          <a:prstGeom prst="rect">
            <a:avLst/>
          </a:prstGeom>
        </p:spPr>
        <p:txBody>
          <a:bodyPr lIns="0" tIns="0" rIns="0" bIns="0" anchor="t" anchorCtr="0">
            <a:noAutofit/>
          </a:bodyPr>
          <a:lstStyle>
            <a:lvl1pPr algn="l">
              <a:defRPr sz="3200" b="1">
                <a:solidFill>
                  <a:schemeClr val="tx2"/>
                </a:solidFill>
                <a:latin typeface="+mj-lt"/>
                <a:cs typeface="Arial" panose="020B0604020202020204" pitchFamily="34" charset="0"/>
              </a:defRPr>
            </a:lvl1pPr>
          </a:lstStyle>
          <a:p>
            <a:r>
              <a:rPr lang="de-DE"/>
              <a:t>Mastertitelformat bearbeiten</a:t>
            </a:r>
            <a:endParaRPr lang="en-US"/>
          </a:p>
        </p:txBody>
      </p:sp>
      <p:sp>
        <p:nvSpPr>
          <p:cNvPr id="6" name="Untertitel2"/>
          <p:cNvSpPr>
            <a:spLocks noGrp="1"/>
          </p:cNvSpPr>
          <p:nvPr>
            <p:ph type="subTitle" idx="1"/>
          </p:nvPr>
        </p:nvSpPr>
        <p:spPr>
          <a:xfrm>
            <a:off x="360000" y="2944800"/>
            <a:ext cx="11473200" cy="1655762"/>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17" name="Kopfbereich2">
            <a:extLst>
              <a:ext uri="{C183D7F6-B498-43B3-948B-1728B52AA6E4}">
                <adec:decorative xmlns:adec="http://schemas.microsoft.com/office/drawing/2017/decorative" val="1"/>
              </a:ext>
            </a:extLst>
          </p:cNvPr>
          <p:cNvSpPr>
            <a:spLocks noGrp="1" noRot="1" noMove="1" noResize="1" noEditPoints="1" noAdjustHandles="1" noChangeArrowheads="1" noChangeShapeType="1"/>
          </p:cNvSpPr>
          <p:nvPr>
            <p:ph type="pic" sz="quarter" idx="10" hasCustomPrompt="1"/>
          </p:nvPr>
        </p:nvSpPr>
        <p:spPr>
          <a:xfrm>
            <a:off x="0" y="0"/>
            <a:ext cx="12192000" cy="2286000"/>
          </a:xfrm>
          <a:prstGeom prst="rect">
            <a:avLst/>
          </a:prstGeom>
          <a:noFill/>
        </p:spPr>
        <p:txBody>
          <a:bodyPr/>
          <a:lstStyle>
            <a:lvl1pPr marL="0" indent="0">
              <a:buNone/>
              <a:defRPr>
                <a:solidFill>
                  <a:schemeClr val="accent6"/>
                </a:solidFill>
              </a:defRPr>
            </a:lvl1pPr>
          </a:lstStyle>
          <a:p>
            <a:r>
              <a:rPr lang="de-DE"/>
              <a:t>Optional: Imagebild durch Klicken auf Symbol hinzufügen</a:t>
            </a:r>
          </a:p>
        </p:txBody>
      </p:sp>
      <p:pic>
        <p:nvPicPr>
          <p:cNvPr id="9" name="Kopfbereich_Bild2">
            <a:extLst>
              <a:ext uri="{FF2B5EF4-FFF2-40B4-BE49-F238E27FC236}">
                <a16:creationId xmlns:a16="http://schemas.microsoft.com/office/drawing/2014/main" id="{16E14FA8-B8B3-EEE0-FD99-5B64024B1C6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auto">
          <a:xfrm>
            <a:off x="4445" y="821"/>
            <a:ext cx="12193200" cy="228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oliennummer2">
            <a:extLst>
              <a:ext uri="{C183D7F6-B498-43B3-948B-1728B52AA6E4}">
                <adec:decorative xmlns:adec="http://schemas.microsoft.com/office/drawing/2017/decorative" val="1"/>
              </a:ext>
            </a:extLst>
          </p:cNvPr>
          <p:cNvSpPr txBox="1">
            <a:spLocks noGrp="1" noRot="1" noMove="1" noResize="1" noEditPoints="1" noAdjustHandles="1" noChangeArrowheads="1" noChangeShapeType="1"/>
          </p:cNvSpPr>
          <p:nvPr/>
        </p:nvSpPr>
        <p:spPr bwMode="auto">
          <a:xfrm>
            <a:off x="385233" y="6227764"/>
            <a:ext cx="97366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de-DE" altLang="de-DE" sz="900">
              <a:solidFill>
                <a:schemeClr val="tx2"/>
              </a:solidFill>
            </a:endParaRPr>
          </a:p>
        </p:txBody>
      </p:sp>
      <p:sp>
        <p:nvSpPr>
          <p:cNvPr id="2" name="Textfeld 1">
            <a:extLst>
              <a:ext uri="{FF2B5EF4-FFF2-40B4-BE49-F238E27FC236}">
                <a16:creationId xmlns:a16="http://schemas.microsoft.com/office/drawing/2014/main" id="{C9F814DC-15AA-8C85-3647-C89014C7714E}"/>
              </a:ext>
            </a:extLst>
          </p:cNvPr>
          <p:cNvSpPr txBox="1"/>
          <p:nvPr userDrawn="1"/>
        </p:nvSpPr>
        <p:spPr>
          <a:xfrm>
            <a:off x="12504712" y="5881612"/>
            <a:ext cx="2520280" cy="1015663"/>
          </a:xfrm>
          <a:prstGeom prst="rect">
            <a:avLst/>
          </a:prstGeom>
          <a:noFill/>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de-DE" altLang="de-DE" sz="1000" b="1"/>
              <a:t>Institutslogo einfügen:</a:t>
            </a:r>
          </a:p>
          <a:p>
            <a:pPr eaLnBrk="1" hangingPunct="1">
              <a:buFontTx/>
              <a:buNone/>
            </a:pPr>
            <a:r>
              <a:rPr lang="de-DE" altLang="de-DE" sz="1000"/>
              <a:t>Wenn das Logo auf der Masterfolie in der richtigen Größe und Position platziert wurde, kann es von dort kopiert und hier eingefügt werden. Danach kann dieser Text aus der Vorlage gelöscht werden.</a:t>
            </a:r>
          </a:p>
        </p:txBody>
      </p:sp>
      <p:pic>
        <p:nvPicPr>
          <p:cNvPr id="3" name="Grafik 2" descr="Ein Bild, das Text, Schrift, Screenshot, Grafiken enthält.&#10;&#10;KI-generierte Inhalte können fehlerhaft sein.">
            <a:extLst>
              <a:ext uri="{FF2B5EF4-FFF2-40B4-BE49-F238E27FC236}">
                <a16:creationId xmlns:a16="http://schemas.microsoft.com/office/drawing/2014/main" id="{372E0541-8188-40F9-E109-D886A0A8A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929" y="5868832"/>
            <a:ext cx="3319339" cy="924607"/>
          </a:xfrm>
          <a:prstGeom prst="rect">
            <a:avLst/>
          </a:prstGeom>
        </p:spPr>
      </p:pic>
    </p:spTree>
    <p:extLst>
      <p:ext uri="{BB962C8B-B14F-4D97-AF65-F5344CB8AC3E}">
        <p14:creationId xmlns:p14="http://schemas.microsoft.com/office/powerpoint/2010/main" val="2167069497"/>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_2/3 Farbe">
    <p:spTree>
      <p:nvGrpSpPr>
        <p:cNvPr id="1" name=""/>
        <p:cNvGrpSpPr/>
        <p:nvPr/>
      </p:nvGrpSpPr>
      <p:grpSpPr>
        <a:xfrm>
          <a:off x="0" y="0"/>
          <a:ext cx="0" cy="0"/>
          <a:chOff x="0" y="0"/>
          <a:chExt cx="0" cy="0"/>
        </a:xfrm>
      </p:grpSpPr>
      <p:sp>
        <p:nvSpPr>
          <p:cNvPr id="10" name="Titel3"/>
          <p:cNvSpPr>
            <a:spLocks noGrp="1" noRot="1" noMove="1" noResize="1" noEditPoints="1" noAdjustHandles="1" noChangeArrowheads="1" noChangeShapeType="1"/>
          </p:cNvSpPr>
          <p:nvPr>
            <p:ph type="ctrTitle"/>
          </p:nvPr>
        </p:nvSpPr>
        <p:spPr>
          <a:xfrm>
            <a:off x="360000" y="4737600"/>
            <a:ext cx="11473200" cy="540000"/>
          </a:xfrm>
          <a:prstGeom prst="rect">
            <a:avLst/>
          </a:prstGeom>
        </p:spPr>
        <p:txBody>
          <a:bodyPr lIns="0" tIns="0" rIns="0" bIns="0" anchor="t" anchorCtr="0">
            <a:noAutofit/>
          </a:bodyPr>
          <a:lstStyle>
            <a:lvl1pPr algn="l">
              <a:defRPr sz="3200" b="1">
                <a:solidFill>
                  <a:schemeClr val="tx2"/>
                </a:solidFill>
                <a:latin typeface="+mj-lt"/>
                <a:cs typeface="Arial" panose="020B0604020202020204" pitchFamily="34" charset="0"/>
              </a:defRPr>
            </a:lvl1pPr>
          </a:lstStyle>
          <a:p>
            <a:r>
              <a:rPr lang="de-DE"/>
              <a:t>Mastertitelformat bearbeiten</a:t>
            </a:r>
            <a:endParaRPr lang="en-US"/>
          </a:p>
        </p:txBody>
      </p:sp>
      <p:sp>
        <p:nvSpPr>
          <p:cNvPr id="11" name="Untertitel3"/>
          <p:cNvSpPr>
            <a:spLocks noGrp="1"/>
          </p:cNvSpPr>
          <p:nvPr>
            <p:ph type="subTitle" idx="1"/>
          </p:nvPr>
        </p:nvSpPr>
        <p:spPr>
          <a:xfrm>
            <a:off x="360000" y="5230801"/>
            <a:ext cx="11473200" cy="812813"/>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2" name="Kopfbereich3">
            <a:extLst>
              <a:ext uri="{FF2B5EF4-FFF2-40B4-BE49-F238E27FC236}">
                <a16:creationId xmlns:a16="http://schemas.microsoft.com/office/drawing/2014/main" id="{2974B4CA-84DB-1E44-0C1F-0404FBF2471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0"/>
            <a:ext cx="12192000" cy="4572000"/>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solidFill>
                <a:schemeClr val="bg1"/>
              </a:solidFill>
            </a:endParaRPr>
          </a:p>
        </p:txBody>
      </p:sp>
      <p:sp>
        <p:nvSpPr>
          <p:cNvPr id="9" name="Foliennummer3">
            <a:extLst>
              <a:ext uri="{C183D7F6-B498-43B3-948B-1728B52AA6E4}">
                <adec:decorative xmlns:adec="http://schemas.microsoft.com/office/drawing/2017/decorative" val="1"/>
              </a:ext>
            </a:extLst>
          </p:cNvPr>
          <p:cNvSpPr txBox="1">
            <a:spLocks noGrp="1" noRot="1" noMove="1" noResize="1" noEditPoints="1" noAdjustHandles="1" noChangeArrowheads="1" noChangeShapeType="1"/>
          </p:cNvSpPr>
          <p:nvPr/>
        </p:nvSpPr>
        <p:spPr bwMode="auto">
          <a:xfrm>
            <a:off x="385233" y="6227764"/>
            <a:ext cx="97366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de-DE" altLang="de-DE" sz="900">
              <a:solidFill>
                <a:schemeClr val="tx2"/>
              </a:solidFill>
            </a:endParaRPr>
          </a:p>
        </p:txBody>
      </p:sp>
      <p:pic>
        <p:nvPicPr>
          <p:cNvPr id="4" name="Logo">
            <a:extLst>
              <a:ext uri="{FF2B5EF4-FFF2-40B4-BE49-F238E27FC236}">
                <a16:creationId xmlns:a16="http://schemas.microsoft.com/office/drawing/2014/main" id="{6078F03B-8697-0BB4-2591-6CC96E88CEE5}"/>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8414476" y="6044400"/>
            <a:ext cx="3560038" cy="813600"/>
          </a:xfrm>
          <a:prstGeom prst="rect">
            <a:avLst/>
          </a:prstGeom>
        </p:spPr>
      </p:pic>
      <p:sp>
        <p:nvSpPr>
          <p:cNvPr id="3" name="Textfeld 2">
            <a:extLst>
              <a:ext uri="{FF2B5EF4-FFF2-40B4-BE49-F238E27FC236}">
                <a16:creationId xmlns:a16="http://schemas.microsoft.com/office/drawing/2014/main" id="{C5233507-6EAF-CBEC-0A1D-7965F608DC15}"/>
              </a:ext>
            </a:extLst>
          </p:cNvPr>
          <p:cNvSpPr txBox="1"/>
          <p:nvPr userDrawn="1"/>
        </p:nvSpPr>
        <p:spPr>
          <a:xfrm>
            <a:off x="12504712" y="5881612"/>
            <a:ext cx="2520280" cy="1015663"/>
          </a:xfrm>
          <a:prstGeom prst="rect">
            <a:avLst/>
          </a:prstGeom>
          <a:noFill/>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de-DE" altLang="de-DE" sz="1000" b="1"/>
              <a:t>Institutslogo einfügen:</a:t>
            </a:r>
          </a:p>
          <a:p>
            <a:pPr eaLnBrk="1" hangingPunct="1">
              <a:buFontTx/>
              <a:buNone/>
            </a:pPr>
            <a:r>
              <a:rPr lang="de-DE" altLang="de-DE" sz="1000"/>
              <a:t>Wenn das Logo auf der Masterfolie in der richtigen Größe und Position platziert wurde, kann es von dort kopiert und hier eingefügt werden. Danach kann dieser Text aus der Vorlage gelöscht werden.</a:t>
            </a:r>
          </a:p>
        </p:txBody>
      </p:sp>
    </p:spTree>
    <p:extLst>
      <p:ext uri="{BB962C8B-B14F-4D97-AF65-F5344CB8AC3E}">
        <p14:creationId xmlns:p14="http://schemas.microsoft.com/office/powerpoint/2010/main" val="1193660661"/>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10" name="Titel4"/>
          <p:cNvSpPr>
            <a:spLocks noGrp="1" noRot="1" noMove="1" noResize="1" noEditPoints="1" noAdjustHandles="1" noChangeArrowheads="1" noChangeShapeType="1"/>
          </p:cNvSpPr>
          <p:nvPr>
            <p:ph type="ctrTitle"/>
          </p:nvPr>
        </p:nvSpPr>
        <p:spPr>
          <a:xfrm>
            <a:off x="360000" y="4737600"/>
            <a:ext cx="11473200" cy="540000"/>
          </a:xfrm>
          <a:prstGeom prst="rect">
            <a:avLst/>
          </a:prstGeom>
        </p:spPr>
        <p:txBody>
          <a:bodyPr lIns="0" tIns="0" rIns="0" bIns="0" anchor="t" anchorCtr="0">
            <a:noAutofit/>
          </a:bodyPr>
          <a:lstStyle>
            <a:lvl1pPr algn="l">
              <a:defRPr sz="3200" b="1">
                <a:solidFill>
                  <a:schemeClr val="tx2"/>
                </a:solidFill>
                <a:latin typeface="+mj-lt"/>
                <a:cs typeface="Arial" panose="020B0604020202020204" pitchFamily="34" charset="0"/>
              </a:defRPr>
            </a:lvl1pPr>
          </a:lstStyle>
          <a:p>
            <a:r>
              <a:rPr lang="de-DE"/>
              <a:t>Mastertitelformat bearbeiten</a:t>
            </a:r>
            <a:endParaRPr lang="en-US"/>
          </a:p>
        </p:txBody>
      </p:sp>
      <p:sp>
        <p:nvSpPr>
          <p:cNvPr id="11" name="Untertitel4"/>
          <p:cNvSpPr>
            <a:spLocks noGrp="1"/>
          </p:cNvSpPr>
          <p:nvPr>
            <p:ph type="subTitle" idx="1"/>
          </p:nvPr>
        </p:nvSpPr>
        <p:spPr>
          <a:xfrm>
            <a:off x="360000" y="5230801"/>
            <a:ext cx="11473200" cy="812813"/>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3" name="Kopfbereich4">
            <a:extLst>
              <a:ext uri="{C183D7F6-B498-43B3-948B-1728B52AA6E4}">
                <adec:decorative xmlns:adec="http://schemas.microsoft.com/office/drawing/2017/decorative" val="1"/>
              </a:ext>
            </a:extLst>
          </p:cNvPr>
          <p:cNvSpPr>
            <a:spLocks noGrp="1" noRot="1" noMove="1" noResize="1" noEditPoints="1" noAdjustHandles="1" noChangeArrowheads="1" noChangeShapeType="1"/>
          </p:cNvSpPr>
          <p:nvPr>
            <p:ph type="pic" sz="quarter" idx="10" hasCustomPrompt="1"/>
          </p:nvPr>
        </p:nvSpPr>
        <p:spPr>
          <a:xfrm>
            <a:off x="0" y="0"/>
            <a:ext cx="12192000" cy="4572000"/>
          </a:xfrm>
          <a:prstGeom prst="rect">
            <a:avLst/>
          </a:prstGeom>
          <a:noFill/>
        </p:spPr>
        <p:txBody>
          <a:bodyPr/>
          <a:lstStyle>
            <a:lvl1pPr marL="0" indent="0">
              <a:buNone/>
              <a:defRPr i="0" baseline="0">
                <a:solidFill>
                  <a:schemeClr val="accent6"/>
                </a:solidFill>
              </a:defRPr>
            </a:lvl1pPr>
          </a:lstStyle>
          <a:p>
            <a:r>
              <a:rPr lang="de-DE"/>
              <a:t>Optional: Imagebild durch Klicken auf Icon hinzufügen</a:t>
            </a:r>
          </a:p>
        </p:txBody>
      </p:sp>
      <p:pic>
        <p:nvPicPr>
          <p:cNvPr id="4" name="Kopfbereich_Bild4">
            <a:extLst>
              <a:ext uri="{FF2B5EF4-FFF2-40B4-BE49-F238E27FC236}">
                <a16:creationId xmlns:a16="http://schemas.microsoft.com/office/drawing/2014/main" id="{E1A17102-5DF2-E195-F985-43EF6EFD44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bwMode="auto">
          <a:xfrm>
            <a:off x="997" y="1253"/>
            <a:ext cx="12191206" cy="457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liennummer4">
            <a:extLst>
              <a:ext uri="{C183D7F6-B498-43B3-948B-1728B52AA6E4}">
                <adec:decorative xmlns:adec="http://schemas.microsoft.com/office/drawing/2017/decorative" val="1"/>
              </a:ext>
            </a:extLst>
          </p:cNvPr>
          <p:cNvSpPr txBox="1">
            <a:spLocks noGrp="1" noRot="1" noMove="1" noResize="1" noEditPoints="1" noAdjustHandles="1" noChangeArrowheads="1" noChangeShapeType="1"/>
          </p:cNvSpPr>
          <p:nvPr/>
        </p:nvSpPr>
        <p:spPr bwMode="auto">
          <a:xfrm>
            <a:off x="385233" y="6227764"/>
            <a:ext cx="97366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de-DE" altLang="de-DE" sz="900">
              <a:solidFill>
                <a:schemeClr val="tx2"/>
              </a:solidFill>
            </a:endParaRPr>
          </a:p>
        </p:txBody>
      </p:sp>
      <p:pic>
        <p:nvPicPr>
          <p:cNvPr id="5" name="Logo">
            <a:extLst>
              <a:ext uri="{FF2B5EF4-FFF2-40B4-BE49-F238E27FC236}">
                <a16:creationId xmlns:a16="http://schemas.microsoft.com/office/drawing/2014/main" id="{68C60F05-47D0-C183-319C-148AEF5047D8}"/>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8414476" y="6044400"/>
            <a:ext cx="3560038" cy="813600"/>
          </a:xfrm>
          <a:prstGeom prst="rect">
            <a:avLst/>
          </a:prstGeom>
        </p:spPr>
      </p:pic>
      <p:sp>
        <p:nvSpPr>
          <p:cNvPr id="2" name="Textfeld 1">
            <a:extLst>
              <a:ext uri="{FF2B5EF4-FFF2-40B4-BE49-F238E27FC236}">
                <a16:creationId xmlns:a16="http://schemas.microsoft.com/office/drawing/2014/main" id="{28FE9A3F-468A-A393-5263-24D24E451D20}"/>
              </a:ext>
            </a:extLst>
          </p:cNvPr>
          <p:cNvSpPr txBox="1"/>
          <p:nvPr userDrawn="1"/>
        </p:nvSpPr>
        <p:spPr>
          <a:xfrm>
            <a:off x="12504712" y="5881612"/>
            <a:ext cx="2520280" cy="1015663"/>
          </a:xfrm>
          <a:prstGeom prst="rect">
            <a:avLst/>
          </a:prstGeom>
          <a:noFill/>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de-DE" altLang="de-DE" sz="1000" b="1"/>
              <a:t>Institutslogo einfügen:</a:t>
            </a:r>
          </a:p>
          <a:p>
            <a:pPr eaLnBrk="1" hangingPunct="1">
              <a:buFontTx/>
              <a:buNone/>
            </a:pPr>
            <a:r>
              <a:rPr lang="de-DE" altLang="de-DE" sz="1000"/>
              <a:t>Wenn das Logo auf der Masterfolie in der richtigen Größe und Position platziert wurde, kann es von dort kopiert und hier eingefügt werden. Danach kann dieser Text aus der Vorlage gelöscht werden.</a:t>
            </a:r>
          </a:p>
        </p:txBody>
      </p:sp>
    </p:spTree>
    <p:extLst>
      <p:ext uri="{BB962C8B-B14F-4D97-AF65-F5344CB8AC3E}">
        <p14:creationId xmlns:p14="http://schemas.microsoft.com/office/powerpoint/2010/main" val="3056429097"/>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sp>
        <p:nvSpPr>
          <p:cNvPr id="8" name="Titel5"/>
          <p:cNvSpPr>
            <a:spLocks noGrp="1" noRot="1" noMove="1" noResize="1" noEditPoints="1" noAdjustHandles="1" noChangeArrowheads="1" noChangeShapeType="1"/>
          </p:cNvSpPr>
          <p:nvPr>
            <p:ph type="ctrTitle"/>
          </p:nvPr>
        </p:nvSpPr>
        <p:spPr>
          <a:xfrm>
            <a:off x="360000" y="2487600"/>
            <a:ext cx="11473200" cy="540000"/>
          </a:xfrm>
          <a:prstGeom prst="rect">
            <a:avLst/>
          </a:prstGeom>
        </p:spPr>
        <p:txBody>
          <a:bodyPr lIns="0" tIns="0" rIns="0" bIns="0" anchor="t" anchorCtr="0">
            <a:noAutofit/>
          </a:bodyPr>
          <a:lstStyle>
            <a:lvl1pPr algn="l">
              <a:defRPr sz="3200" b="1">
                <a:solidFill>
                  <a:schemeClr val="tx2"/>
                </a:solidFill>
                <a:latin typeface="+mj-lt"/>
                <a:cs typeface="Arial" panose="020B0604020202020204" pitchFamily="34" charset="0"/>
              </a:defRPr>
            </a:lvl1pPr>
          </a:lstStyle>
          <a:p>
            <a:r>
              <a:rPr lang="de-DE"/>
              <a:t>Mastertitelformat bearbeiten</a:t>
            </a:r>
            <a:endParaRPr lang="en-US"/>
          </a:p>
        </p:txBody>
      </p:sp>
      <p:sp>
        <p:nvSpPr>
          <p:cNvPr id="9" name="Unertitel5"/>
          <p:cNvSpPr>
            <a:spLocks noGrp="1"/>
          </p:cNvSpPr>
          <p:nvPr>
            <p:ph type="subTitle" idx="1"/>
          </p:nvPr>
        </p:nvSpPr>
        <p:spPr>
          <a:xfrm>
            <a:off x="360000" y="3196800"/>
            <a:ext cx="11473200" cy="1655762"/>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cxnSp>
        <p:nvCxnSpPr>
          <p:cNvPr id="5" name="Linie_Titel5">
            <a:extLs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a:off x="360000" y="3036888"/>
            <a:ext cx="1147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oliennummer5">
            <a:extLst>
              <a:ext uri="{C183D7F6-B498-43B3-948B-1728B52AA6E4}">
                <adec:decorative xmlns:adec="http://schemas.microsoft.com/office/drawing/2017/decorative" val="1"/>
              </a:ext>
            </a:extLst>
          </p:cNvPr>
          <p:cNvSpPr txBox="1">
            <a:spLocks noGrp="1" noRot="1" noMove="1" noResize="1" noEditPoints="1" noAdjustHandles="1" noChangeArrowheads="1" noChangeShapeType="1"/>
          </p:cNvSpPr>
          <p:nvPr/>
        </p:nvSpPr>
        <p:spPr bwMode="auto">
          <a:xfrm>
            <a:off x="385233" y="6227764"/>
            <a:ext cx="97366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de-DE" altLang="de-DE" sz="900">
              <a:solidFill>
                <a:schemeClr val="tx2"/>
              </a:solidFill>
            </a:endParaRPr>
          </a:p>
        </p:txBody>
      </p:sp>
      <p:pic>
        <p:nvPicPr>
          <p:cNvPr id="3" name="Logo">
            <a:extLst>
              <a:ext uri="{FF2B5EF4-FFF2-40B4-BE49-F238E27FC236}">
                <a16:creationId xmlns:a16="http://schemas.microsoft.com/office/drawing/2014/main" id="{5953C0D5-F1DA-A113-F52D-CFABC7B85F62}"/>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8414476" y="6044400"/>
            <a:ext cx="3560038" cy="813600"/>
          </a:xfrm>
          <a:prstGeom prst="rect">
            <a:avLst/>
          </a:prstGeom>
        </p:spPr>
      </p:pic>
      <p:sp>
        <p:nvSpPr>
          <p:cNvPr id="2" name="Textfeld 1">
            <a:extLst>
              <a:ext uri="{FF2B5EF4-FFF2-40B4-BE49-F238E27FC236}">
                <a16:creationId xmlns:a16="http://schemas.microsoft.com/office/drawing/2014/main" id="{876DCE98-8120-C01A-7EC0-71ABD45DAC3C}"/>
              </a:ext>
            </a:extLst>
          </p:cNvPr>
          <p:cNvSpPr txBox="1"/>
          <p:nvPr userDrawn="1"/>
        </p:nvSpPr>
        <p:spPr>
          <a:xfrm>
            <a:off x="12504712" y="5881612"/>
            <a:ext cx="2520280" cy="1015663"/>
          </a:xfrm>
          <a:prstGeom prst="rect">
            <a:avLst/>
          </a:prstGeom>
          <a:noFill/>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de-DE" altLang="de-DE" sz="1000" b="1"/>
              <a:t>Institutslogo einfügen:</a:t>
            </a:r>
          </a:p>
          <a:p>
            <a:pPr eaLnBrk="1" hangingPunct="1">
              <a:buFontTx/>
              <a:buNone/>
            </a:pPr>
            <a:r>
              <a:rPr lang="de-DE" altLang="de-DE" sz="1000"/>
              <a:t>Wenn das Logo auf der Masterfolie in der richtigen Größe und Position platziert wurde, kann es von dort kopiert und hier eingefügt werden. Danach kann dieser Text aus der Vorlage gelöscht werden.</a:t>
            </a:r>
          </a:p>
        </p:txBody>
      </p:sp>
    </p:spTree>
    <p:extLst>
      <p:ext uri="{BB962C8B-B14F-4D97-AF65-F5344CB8AC3E}">
        <p14:creationId xmlns:p14="http://schemas.microsoft.com/office/powerpoint/2010/main" val="801544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sp>
        <p:nvSpPr>
          <p:cNvPr id="8" name="Titel6"/>
          <p:cNvSpPr>
            <a:spLocks noGrp="1" noRot="1" noMove="1" noResize="1" noEditPoints="1" noAdjustHandles="1" noChangeArrowheads="1" noChangeShapeType="1"/>
          </p:cNvSpPr>
          <p:nvPr>
            <p:ph type="ctrTitle"/>
          </p:nvPr>
        </p:nvSpPr>
        <p:spPr>
          <a:xfrm>
            <a:off x="360000" y="2487600"/>
            <a:ext cx="11473200" cy="540000"/>
          </a:xfrm>
          <a:prstGeom prst="rect">
            <a:avLst/>
          </a:prstGeom>
        </p:spPr>
        <p:txBody>
          <a:bodyPr lIns="0" tIns="0" rIns="0" bIns="0" anchor="t" anchorCtr="0">
            <a:noAutofit/>
          </a:bodyPr>
          <a:lstStyle>
            <a:lvl1pPr algn="l">
              <a:defRPr sz="3200" b="1">
                <a:solidFill>
                  <a:schemeClr val="tx2"/>
                </a:solidFill>
                <a:latin typeface="+mj-lt"/>
                <a:cs typeface="Arial" panose="020B0604020202020204" pitchFamily="34" charset="0"/>
              </a:defRPr>
            </a:lvl1pPr>
          </a:lstStyle>
          <a:p>
            <a:r>
              <a:rPr lang="de-DE"/>
              <a:t>Mastertitelformat bearbeiten</a:t>
            </a:r>
            <a:endParaRPr lang="en-US"/>
          </a:p>
        </p:txBody>
      </p:sp>
      <p:sp>
        <p:nvSpPr>
          <p:cNvPr id="9" name="Unertitel6"/>
          <p:cNvSpPr>
            <a:spLocks noGrp="1"/>
          </p:cNvSpPr>
          <p:nvPr>
            <p:ph type="subTitle" idx="1"/>
          </p:nvPr>
        </p:nvSpPr>
        <p:spPr>
          <a:xfrm>
            <a:off x="360000" y="2980800"/>
            <a:ext cx="11473200" cy="1655762"/>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cxnSp>
        <p:nvCxnSpPr>
          <p:cNvPr id="3" name="Linie unten">
            <a:extLst>
              <a:ext uri="{FF2B5EF4-FFF2-40B4-BE49-F238E27FC236}">
                <a16:creationId xmlns:a16="http://schemas.microsoft.com/office/drawing/2014/main" id="{1F6DD805-A115-94BD-C85A-C0AC34C47AE7}"/>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a:off x="360000" y="6041060"/>
            <a:ext cx="1147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oliennummer6">
            <a:extLst>
              <a:ext uri="{C183D7F6-B498-43B3-948B-1728B52AA6E4}">
                <adec:decorative xmlns:adec="http://schemas.microsoft.com/office/drawing/2017/decorative" val="1"/>
              </a:ext>
            </a:extLst>
          </p:cNvPr>
          <p:cNvSpPr txBox="1">
            <a:spLocks noGrp="1" noRot="1" noMove="1" noResize="1" noEditPoints="1" noAdjustHandles="1" noChangeArrowheads="1" noChangeShapeType="1"/>
          </p:cNvSpPr>
          <p:nvPr/>
        </p:nvSpPr>
        <p:spPr bwMode="auto">
          <a:xfrm>
            <a:off x="385233" y="6227764"/>
            <a:ext cx="97366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de-DE" altLang="de-DE" sz="900">
              <a:solidFill>
                <a:schemeClr val="tx2"/>
              </a:solidFill>
            </a:endParaRPr>
          </a:p>
        </p:txBody>
      </p:sp>
      <p:sp>
        <p:nvSpPr>
          <p:cNvPr id="2" name="Textfeld 1">
            <a:extLst>
              <a:ext uri="{FF2B5EF4-FFF2-40B4-BE49-F238E27FC236}">
                <a16:creationId xmlns:a16="http://schemas.microsoft.com/office/drawing/2014/main" id="{F5400C20-1A2F-A6F7-CDDA-624870E0931B}"/>
              </a:ext>
            </a:extLst>
          </p:cNvPr>
          <p:cNvSpPr txBox="1"/>
          <p:nvPr userDrawn="1"/>
        </p:nvSpPr>
        <p:spPr>
          <a:xfrm>
            <a:off x="12504712" y="5881612"/>
            <a:ext cx="2520280" cy="1015663"/>
          </a:xfrm>
          <a:prstGeom prst="rect">
            <a:avLst/>
          </a:prstGeom>
          <a:noFill/>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de-DE" altLang="de-DE" sz="1000" b="1"/>
              <a:t>Institutslogo einfügen:</a:t>
            </a:r>
          </a:p>
          <a:p>
            <a:pPr eaLnBrk="1" hangingPunct="1">
              <a:buFontTx/>
              <a:buNone/>
            </a:pPr>
            <a:r>
              <a:rPr lang="de-DE" altLang="de-DE" sz="1000"/>
              <a:t>Wenn das Logo auf der Masterfolie in der richtigen Größe und Position platziert wurde, kann es von dort kopiert und hier eingefügt werden. Danach kann dieser Text aus der Vorlage gelöscht werden.</a:t>
            </a:r>
          </a:p>
        </p:txBody>
      </p:sp>
      <p:pic>
        <p:nvPicPr>
          <p:cNvPr id="4" name="Grafik 3" descr="Ein Bild, das Text, Schrift, Screenshot, Grafiken enthält.&#10;&#10;KI-generierte Inhalte können fehlerhaft sein.">
            <a:extLst>
              <a:ext uri="{FF2B5EF4-FFF2-40B4-BE49-F238E27FC236}">
                <a16:creationId xmlns:a16="http://schemas.microsoft.com/office/drawing/2014/main" id="{5F38921C-A69F-7695-118B-EF0FD83502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12661" y="5963103"/>
            <a:ext cx="3319339" cy="924607"/>
          </a:xfrm>
          <a:prstGeom prst="rect">
            <a:avLst/>
          </a:prstGeom>
        </p:spPr>
      </p:pic>
    </p:spTree>
    <p:extLst>
      <p:ext uri="{BB962C8B-B14F-4D97-AF65-F5344CB8AC3E}">
        <p14:creationId xmlns:p14="http://schemas.microsoft.com/office/powerpoint/2010/main" val="1099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_Text_Form">
    <p:spTree>
      <p:nvGrpSpPr>
        <p:cNvPr id="1" name=""/>
        <p:cNvGrpSpPr/>
        <p:nvPr/>
      </p:nvGrpSpPr>
      <p:grpSpPr>
        <a:xfrm>
          <a:off x="0" y="0"/>
          <a:ext cx="0" cy="0"/>
          <a:chOff x="0" y="0"/>
          <a:chExt cx="0" cy="0"/>
        </a:xfrm>
      </p:grpSpPr>
      <p:sp>
        <p:nvSpPr>
          <p:cNvPr id="2" name="Titel7"/>
          <p:cNvSpPr>
            <a:spLocks noGrp="1" noRot="1" noMove="1" noResize="1" noEditPoints="1" noAdjustHandles="1" noChangeArrowheads="1" noChangeShapeType="1"/>
          </p:cNvSpPr>
          <p:nvPr>
            <p:ph type="title"/>
          </p:nvPr>
        </p:nvSpPr>
        <p:spPr>
          <a:xfrm>
            <a:off x="360000" y="201600"/>
            <a:ext cx="11473200" cy="543600"/>
          </a:xfrm>
          <a:prstGeom prst="rect">
            <a:avLst/>
          </a:prstGeom>
        </p:spPr>
        <p:txBody>
          <a:bodyPr lIns="0" tIns="0" rIns="0" bIns="0" anchor="b" anchorCtr="0"/>
          <a:lstStyle>
            <a:lvl1pPr algn="l">
              <a:defRPr sz="2000" b="1">
                <a:solidFill>
                  <a:schemeClr val="tx2"/>
                </a:solidFill>
                <a:latin typeface="+mj-lt"/>
              </a:defRPr>
            </a:lvl1pPr>
          </a:lstStyle>
          <a:p>
            <a:r>
              <a:rPr lang="de-DE"/>
              <a:t>Mastertitelformat bearbeiten</a:t>
            </a:r>
            <a:endParaRPr lang="en-US"/>
          </a:p>
        </p:txBody>
      </p:sp>
      <p:sp>
        <p:nvSpPr>
          <p:cNvPr id="6" name="Untertitel7"/>
          <p:cNvSpPr>
            <a:spLocks noGrp="1"/>
          </p:cNvSpPr>
          <p:nvPr>
            <p:ph type="body" sz="quarter" idx="11"/>
          </p:nvPr>
        </p:nvSpPr>
        <p:spPr>
          <a:xfrm>
            <a:off x="360000" y="1152000"/>
            <a:ext cx="11473200" cy="252000"/>
          </a:xfrm>
          <a:prstGeom prst="rect">
            <a:avLst/>
          </a:prstGeom>
        </p:spPr>
        <p:txBody>
          <a:bodyPr lIns="0" tIns="0" rIns="0" bIns="0">
            <a:noAutofit/>
          </a:bodyPr>
          <a:lstStyle>
            <a:lvl1pPr marL="0" indent="0">
              <a:lnSpc>
                <a:spcPct val="100000"/>
              </a:lnSpc>
              <a:buFontTx/>
              <a:buNone/>
              <a:defRPr sz="2000" b="1">
                <a:latin typeface="+mn-lt"/>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Mastertextformat bearbeiten</a:t>
            </a:r>
          </a:p>
        </p:txBody>
      </p:sp>
      <p:sp>
        <p:nvSpPr>
          <p:cNvPr id="10" name="Inhaltsplatzhalter links7">
            <a:extLst>
              <a:ext uri="{FF2B5EF4-FFF2-40B4-BE49-F238E27FC236}">
                <a16:creationId xmlns:a16="http://schemas.microsoft.com/office/drawing/2014/main" id="{4AB4E7DB-CA20-A1C9-7A91-FD8F69BE68FE}"/>
              </a:ext>
            </a:extLst>
          </p:cNvPr>
          <p:cNvSpPr>
            <a:spLocks noGrp="1"/>
          </p:cNvSpPr>
          <p:nvPr>
            <p:ph sz="quarter" idx="16" hasCustomPrompt="1"/>
          </p:nvPr>
        </p:nvSpPr>
        <p:spPr>
          <a:xfrm>
            <a:off x="360000" y="1684800"/>
            <a:ext cx="11473200" cy="3985200"/>
          </a:xfrm>
          <a:noFill/>
        </p:spPr>
        <p:txBody>
          <a:bodyPr/>
          <a:lstStyle>
            <a:lvl1pPr marL="216000" indent="-216000">
              <a:buFont typeface="Arial" panose="020B0604020202020204" pitchFamily="34" charset="0"/>
              <a:buChar char="•"/>
              <a:defRPr/>
            </a:lvl1pPr>
            <a:lvl4pPr>
              <a:defRPr/>
            </a:lvl4pPr>
            <a:lvl5pPr marL="647700" indent="0">
              <a:buNone/>
              <a:defRPr/>
            </a:lvl5pPr>
            <a:lvl9pPr marL="647700" indent="0">
              <a:buNone/>
              <a:defRPr/>
            </a:lvl9pPr>
          </a:lstStyle>
          <a:p>
            <a:pPr lvl="0"/>
            <a:r>
              <a:rPr lang="de-DE"/>
              <a:t>Text bearbeiten oder Tabelle, Diagramm oder Bild durch Klick auf das jeweilige Icon hinzufügen</a:t>
            </a:r>
          </a:p>
        </p:txBody>
      </p:sp>
    </p:spTree>
    <p:extLst>
      <p:ext uri="{BB962C8B-B14F-4D97-AF65-F5344CB8AC3E}">
        <p14:creationId xmlns:p14="http://schemas.microsoft.com/office/powerpoint/2010/main" val="1717752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Nur_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Untertitel7"/>
          <p:cNvSpPr>
            <a:spLocks noGrp="1"/>
          </p:cNvSpPr>
          <p:nvPr>
            <p:ph type="body" sz="quarter" idx="11"/>
          </p:nvPr>
        </p:nvSpPr>
        <p:spPr>
          <a:xfrm>
            <a:off x="360000" y="1152000"/>
            <a:ext cx="11473200" cy="252000"/>
          </a:xfrm>
          <a:prstGeom prst="rect">
            <a:avLst/>
          </a:prstGeom>
        </p:spPr>
        <p:txBody>
          <a:bodyPr lIns="0" tIns="0" rIns="0" bIns="0">
            <a:noAutofit/>
          </a:bodyPr>
          <a:lstStyle>
            <a:lvl1pPr marL="0" indent="0">
              <a:lnSpc>
                <a:spcPct val="100000"/>
              </a:lnSpc>
              <a:buFontTx/>
              <a:buNone/>
              <a:defRPr sz="2000" b="1">
                <a:latin typeface="+mn-lt"/>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Mastertextformat bearbeiten</a:t>
            </a:r>
          </a:p>
        </p:txBody>
      </p:sp>
    </p:spTree>
    <p:extLst>
      <p:ext uri="{BB962C8B-B14F-4D97-AF65-F5344CB8AC3E}">
        <p14:creationId xmlns:p14="http://schemas.microsoft.com/office/powerpoint/2010/main" val="3333823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sp>
        <p:nvSpPr>
          <p:cNvPr id="2" name="Titel8"/>
          <p:cNvSpPr>
            <a:spLocks noGrp="1" noRot="1" noMove="1" noResize="1" noEditPoints="1" noAdjustHandles="1" noChangeArrowheads="1" noChangeShapeType="1"/>
          </p:cNvSpPr>
          <p:nvPr>
            <p:ph type="title"/>
          </p:nvPr>
        </p:nvSpPr>
        <p:spPr>
          <a:xfrm>
            <a:off x="360000" y="201600"/>
            <a:ext cx="11473200" cy="543600"/>
          </a:xfrm>
          <a:prstGeom prst="rect">
            <a:avLst/>
          </a:prstGeom>
        </p:spPr>
        <p:txBody>
          <a:bodyPr lIns="0" tIns="0" rIns="0" bIns="0" anchor="b" anchorCtr="0"/>
          <a:lstStyle>
            <a:lvl1pPr algn="l">
              <a:defRPr sz="2000" b="1">
                <a:solidFill>
                  <a:schemeClr val="tx2"/>
                </a:solidFill>
                <a:latin typeface="+mj-lt"/>
              </a:defRPr>
            </a:lvl1pPr>
          </a:lstStyle>
          <a:p>
            <a:r>
              <a:rPr lang="de-DE"/>
              <a:t>Mastertitelformat bearbeiten</a:t>
            </a:r>
            <a:endParaRPr lang="en-US"/>
          </a:p>
        </p:txBody>
      </p:sp>
      <p:sp>
        <p:nvSpPr>
          <p:cNvPr id="25" name="Untertitel8"/>
          <p:cNvSpPr>
            <a:spLocks noGrp="1"/>
          </p:cNvSpPr>
          <p:nvPr>
            <p:ph type="body" sz="quarter" idx="11"/>
          </p:nvPr>
        </p:nvSpPr>
        <p:spPr>
          <a:xfrm>
            <a:off x="360000" y="1152000"/>
            <a:ext cx="11473200" cy="252000"/>
          </a:xfrm>
          <a:prstGeom prst="rect">
            <a:avLst/>
          </a:prstGeom>
        </p:spPr>
        <p:txBody>
          <a:bodyPr lIns="0" tIns="0" rIns="0" bIns="0" anchor="t" anchorCtr="0">
            <a:noAutofit/>
          </a:bodyPr>
          <a:lstStyle>
            <a:lvl1pPr marL="0" indent="0">
              <a:lnSpc>
                <a:spcPct val="100000"/>
              </a:lnSpc>
              <a:buFontTx/>
              <a:buNone/>
              <a:defRPr sz="2000" b="1">
                <a:latin typeface="+mn-lt"/>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Mastertextformat bearbeiten</a:t>
            </a:r>
          </a:p>
        </p:txBody>
      </p:sp>
      <p:sp>
        <p:nvSpPr>
          <p:cNvPr id="7" name="Inhaltsplatzhalter links8">
            <a:extLst>
              <a:ext uri="{FF2B5EF4-FFF2-40B4-BE49-F238E27FC236}">
                <a16:creationId xmlns:a16="http://schemas.microsoft.com/office/drawing/2014/main" id="{2459EFE0-0E6C-107A-DA40-BBB176BCFC5A}"/>
              </a:ext>
            </a:extLst>
          </p:cNvPr>
          <p:cNvSpPr>
            <a:spLocks noGrp="1"/>
          </p:cNvSpPr>
          <p:nvPr>
            <p:ph sz="quarter" idx="18"/>
          </p:nvPr>
        </p:nvSpPr>
        <p:spPr>
          <a:xfrm>
            <a:off x="360000" y="1684134"/>
            <a:ext cx="7531101" cy="3986620"/>
          </a:xfrm>
        </p:spPr>
        <p:txBody>
          <a:bodyPr/>
          <a:lstStyle>
            <a:lvl1pPr>
              <a:defRPr/>
            </a:lvl1pPr>
            <a:lvl3pPr>
              <a:defRPr/>
            </a:lvl3pPr>
            <a:lvl4pPr>
              <a:defRPr/>
            </a:lvl4pPr>
          </a:lstStyle>
          <a:p>
            <a:pPr lvl="0"/>
            <a:r>
              <a:rPr lang="en-US" err="1"/>
              <a:t>Mastertextformat</a:t>
            </a:r>
            <a:r>
              <a:rPr lang="en-US"/>
              <a:t> </a:t>
            </a:r>
            <a:r>
              <a:rPr lang="en-US" err="1"/>
              <a:t>bearbeiten</a:t>
            </a:r>
            <a:endParaRPr lang="en-US"/>
          </a:p>
          <a:p>
            <a:pPr lvl="1"/>
            <a:r>
              <a:rPr lang="en-US" err="1"/>
              <a:t>Zweite</a:t>
            </a:r>
            <a:r>
              <a:rPr lang="en-US"/>
              <a:t> Ebene</a:t>
            </a:r>
          </a:p>
          <a:p>
            <a:pPr lvl="2"/>
            <a:r>
              <a:rPr lang="en-US" err="1"/>
              <a:t>Dritte</a:t>
            </a:r>
            <a:r>
              <a:rPr lang="en-US"/>
              <a:t> Ebene</a:t>
            </a:r>
          </a:p>
          <a:p>
            <a:pPr lvl="3"/>
            <a:r>
              <a:rPr lang="en-US" err="1"/>
              <a:t>Vierte</a:t>
            </a:r>
            <a:r>
              <a:rPr lang="en-US"/>
              <a:t> Ebene</a:t>
            </a:r>
          </a:p>
        </p:txBody>
      </p:sp>
      <p:sp>
        <p:nvSpPr>
          <p:cNvPr id="4" name="Inhaltsplatzhalter rechts8"/>
          <p:cNvSpPr>
            <a:spLocks noGrp="1"/>
          </p:cNvSpPr>
          <p:nvPr>
            <p:ph type="pic" sz="quarter" idx="15" hasCustomPrompt="1"/>
          </p:nvPr>
        </p:nvSpPr>
        <p:spPr>
          <a:xfrm>
            <a:off x="8123600" y="1684621"/>
            <a:ext cx="3708400" cy="3986620"/>
          </a:xfrm>
          <a:prstGeom prst="rect">
            <a:avLst/>
          </a:prstGeom>
          <a:blipFill dpi="0" rotWithShape="1">
            <a:blip r:embed="rId2"/>
            <a:srcRect/>
            <a:stretch>
              <a:fillRect/>
            </a:stretch>
          </a:blipFill>
        </p:spPr>
        <p:txBody>
          <a:bodyPr/>
          <a:lstStyle>
            <a:lvl1pPr marL="0" indent="0">
              <a:buNone/>
              <a:defRPr/>
            </a:lvl1pPr>
          </a:lstStyle>
          <a:p>
            <a:r>
              <a:rPr lang="de-DE"/>
              <a:t>Platzhalterbild durch Klicken auf Symbol austauschen</a:t>
            </a:r>
          </a:p>
        </p:txBody>
      </p:sp>
    </p:spTree>
    <p:extLst>
      <p:ext uri="{BB962C8B-B14F-4D97-AF65-F5344CB8AC3E}">
        <p14:creationId xmlns:p14="http://schemas.microsoft.com/office/powerpoint/2010/main" val="214994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5" name="Grafik 4" descr="Ein Bild, das Text, Schrift, Screenshot, Grafiken enthält.&#10;&#10;KI-generierte Inhalte können fehlerhaft sein.">
            <a:extLst>
              <a:ext uri="{FF2B5EF4-FFF2-40B4-BE49-F238E27FC236}">
                <a16:creationId xmlns:a16="http://schemas.microsoft.com/office/drawing/2014/main" id="{9CDA12F2-E8FB-51BA-01B5-BA90768AF8AD}"/>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12661" y="5933393"/>
            <a:ext cx="3319339" cy="924607"/>
          </a:xfrm>
          <a:prstGeom prst="rect">
            <a:avLst/>
          </a:prstGeom>
        </p:spPr>
      </p:pic>
      <p:sp>
        <p:nvSpPr>
          <p:cNvPr id="9" name="Titel">
            <a:extLst>
              <a:ext uri="{FF2B5EF4-FFF2-40B4-BE49-F238E27FC236}">
                <a16:creationId xmlns:a16="http://schemas.microsoft.com/office/drawing/2014/main" id="{7B4607B3-BFA3-962F-7581-A9E7B24491F6}"/>
              </a:ext>
            </a:extLst>
          </p:cNvPr>
          <p:cNvSpPr>
            <a:spLocks noGrp="1" noRot="1" noMove="1" noResize="1" noEditPoints="1" noAdjustHandles="1" noChangeArrowheads="1" noChangeShapeType="1"/>
          </p:cNvSpPr>
          <p:nvPr>
            <p:ph type="title"/>
          </p:nvPr>
        </p:nvSpPr>
        <p:spPr>
          <a:xfrm>
            <a:off x="360000" y="201599"/>
            <a:ext cx="11473200" cy="543600"/>
          </a:xfrm>
          <a:prstGeom prst="rect">
            <a:avLst/>
          </a:prstGeom>
        </p:spPr>
        <p:txBody>
          <a:bodyPr vert="horz" lIns="0" tIns="0" rIns="0" bIns="0" rtlCol="0" anchor="b" anchorCtr="0">
            <a:noAutofit/>
          </a:bodyPr>
          <a:lstStyle/>
          <a:p>
            <a:r>
              <a:rPr lang="de-DE"/>
              <a:t>Mastertitelformat bearbeiten</a:t>
            </a:r>
          </a:p>
        </p:txBody>
      </p:sp>
      <p:cxnSp>
        <p:nvCxnSpPr>
          <p:cNvPr id="12" name="Linie unten">
            <a:extLs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a:off x="360000" y="6041060"/>
            <a:ext cx="1147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nhaltsplatzhalter">
            <a:extLst>
              <a:ext uri="{FF2B5EF4-FFF2-40B4-BE49-F238E27FC236}">
                <a16:creationId xmlns:a16="http://schemas.microsoft.com/office/drawing/2014/main" id="{34B97256-DD45-EF13-45F1-A696D5D93172}"/>
              </a:ext>
              <a:ext uri="{C183D7F6-B498-43B3-948B-1728B52AA6E4}">
                <adec:decorative xmlns:adec="http://schemas.microsoft.com/office/drawing/2017/decorative" val="0"/>
              </a:ext>
            </a:extLst>
          </p:cNvPr>
          <p:cNvSpPr>
            <a:spLocks noGrp="1"/>
          </p:cNvSpPr>
          <p:nvPr>
            <p:ph type="body" idx="1"/>
          </p:nvPr>
        </p:nvSpPr>
        <p:spPr>
          <a:xfrm>
            <a:off x="360000" y="1152000"/>
            <a:ext cx="11473200" cy="4729612"/>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p:txBody>
      </p:sp>
      <p:cxnSp>
        <p:nvCxnSpPr>
          <p:cNvPr id="11" name="Linie oben">
            <a:extLs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a:off x="360000" y="814388"/>
            <a:ext cx="1147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ußzeile">
            <a:extLst>
              <a:ext uri="{FF2B5EF4-FFF2-40B4-BE49-F238E27FC236}">
                <a16:creationId xmlns:a16="http://schemas.microsoft.com/office/drawing/2014/main" id="{3E7AC730-34A5-4657-4BFB-61C622F6BE92}"/>
              </a:ext>
              <a:ext uri="{C183D7F6-B498-43B3-948B-1728B52AA6E4}">
                <adec:decorative xmlns:adec="http://schemas.microsoft.com/office/drawing/2017/decorative" val="1"/>
              </a:ext>
            </a:extLst>
          </p:cNvPr>
          <p:cNvSpPr txBox="1">
            <a:spLocks/>
          </p:cNvSpPr>
          <p:nvPr/>
        </p:nvSpPr>
        <p:spPr>
          <a:xfrm>
            <a:off x="914400" y="6227765"/>
            <a:ext cx="7282800" cy="428636"/>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r>
              <a:rPr lang="de-DE" altLang="de-DE" sz="1200" err="1">
                <a:solidFill>
                  <a:schemeClr val="tx2"/>
                </a:solidFill>
              </a:rPr>
              <a:t>From</a:t>
            </a:r>
            <a:r>
              <a:rPr lang="de-DE" altLang="de-DE" sz="1200">
                <a:solidFill>
                  <a:schemeClr val="tx2"/>
                </a:solidFill>
              </a:rPr>
              <a:t> </a:t>
            </a:r>
            <a:r>
              <a:rPr lang="de-DE" altLang="de-DE" sz="1200" err="1">
                <a:solidFill>
                  <a:schemeClr val="tx2"/>
                </a:solidFill>
              </a:rPr>
              <a:t>Histology</a:t>
            </a:r>
            <a:r>
              <a:rPr lang="de-DE" altLang="de-DE" sz="1200">
                <a:solidFill>
                  <a:schemeClr val="tx2"/>
                </a:solidFill>
              </a:rPr>
              <a:t> </a:t>
            </a:r>
            <a:r>
              <a:rPr lang="de-DE" altLang="de-DE" sz="1200" err="1">
                <a:solidFill>
                  <a:schemeClr val="tx2"/>
                </a:solidFill>
              </a:rPr>
              <a:t>to</a:t>
            </a:r>
            <a:r>
              <a:rPr lang="de-DE" altLang="de-DE" sz="1200">
                <a:solidFill>
                  <a:schemeClr val="tx2"/>
                </a:solidFill>
              </a:rPr>
              <a:t> </a:t>
            </a:r>
            <a:r>
              <a:rPr lang="de-DE" altLang="de-DE" sz="1200" err="1">
                <a:solidFill>
                  <a:schemeClr val="tx2"/>
                </a:solidFill>
              </a:rPr>
              <a:t>Cell</a:t>
            </a:r>
            <a:r>
              <a:rPr lang="de-DE" altLang="de-DE" sz="1200">
                <a:solidFill>
                  <a:schemeClr val="tx2"/>
                </a:solidFill>
              </a:rPr>
              <a:t> Type  |  Max Zimmer, Richard Raatz, </a:t>
            </a:r>
            <a:r>
              <a:rPr lang="de-DE" altLang="de-DE" sz="1200" err="1">
                <a:solidFill>
                  <a:schemeClr val="tx2"/>
                </a:solidFill>
              </a:rPr>
              <a:t>Poson</a:t>
            </a:r>
            <a:r>
              <a:rPr lang="de-DE" altLang="de-DE" sz="1200">
                <a:solidFill>
                  <a:schemeClr val="tx2"/>
                </a:solidFill>
              </a:rPr>
              <a:t> </a:t>
            </a:r>
            <a:r>
              <a:rPr lang="de-DE" altLang="de-DE" sz="1200" err="1">
                <a:solidFill>
                  <a:schemeClr val="tx2"/>
                </a:solidFill>
              </a:rPr>
              <a:t>Kuruppu</a:t>
            </a:r>
            <a:r>
              <a:rPr lang="de-DE" altLang="de-DE" sz="1200">
                <a:solidFill>
                  <a:schemeClr val="tx2"/>
                </a:solidFill>
              </a:rPr>
              <a:t>, Michaela </a:t>
            </a:r>
            <a:r>
              <a:rPr lang="de-DE" altLang="de-DE" sz="1200" err="1">
                <a:solidFill>
                  <a:schemeClr val="tx2"/>
                </a:solidFill>
              </a:rPr>
              <a:t>Schever</a:t>
            </a:r>
            <a:endParaRPr lang="de-DE" altLang="de-DE" sz="1200">
              <a:solidFill>
                <a:schemeClr val="tx2"/>
              </a:solidFill>
            </a:endParaRPr>
          </a:p>
          <a:p>
            <a:pPr fontAlgn="auto">
              <a:spcBef>
                <a:spcPts val="0"/>
              </a:spcBef>
              <a:spcAft>
                <a:spcPts val="0"/>
              </a:spcAft>
              <a:defRPr/>
            </a:pPr>
            <a:endParaRPr lang="de-DE" sz="1200"/>
          </a:p>
        </p:txBody>
      </p:sp>
      <p:sp>
        <p:nvSpPr>
          <p:cNvPr id="17" name="Foliennummer">
            <a:extLst>
              <a:ext uri="{FF2B5EF4-FFF2-40B4-BE49-F238E27FC236}">
                <a16:creationId xmlns:a16="http://schemas.microsoft.com/office/drawing/2014/main" id="{878DD722-882C-FD58-9EA0-22410A1D281D}"/>
              </a:ext>
              <a:ext uri="{C183D7F6-B498-43B3-948B-1728B52AA6E4}">
                <adec:decorative xmlns:adec="http://schemas.microsoft.com/office/drawing/2017/decorative" val="1"/>
              </a:ext>
            </a:extLst>
          </p:cNvPr>
          <p:cNvSpPr txBox="1">
            <a:spLocks noGrp="1" noRot="1" noMove="1" noResize="1" noEditPoints="1" noAdjustHandles="1" noChangeArrowheads="1" noChangeShapeType="1"/>
          </p:cNvSpPr>
          <p:nvPr/>
        </p:nvSpPr>
        <p:spPr bwMode="auto">
          <a:xfrm>
            <a:off x="385233" y="6227764"/>
            <a:ext cx="97366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fld id="{AA5B7ECC-D028-4636-839F-C4E8F8DAEA9F}" type="slidenum">
              <a:rPr lang="de-DE" altLang="de-DE" sz="900" smtClean="0">
                <a:solidFill>
                  <a:schemeClr val="tx2"/>
                </a:solidFill>
              </a:rPr>
              <a:pPr eaLnBrk="1" hangingPunct="1">
                <a:defRPr/>
              </a:pPr>
              <a:t>‹Nr.›</a:t>
            </a:fld>
            <a:endParaRPr lang="de-DE" altLang="de-DE" sz="900">
              <a:solidFill>
                <a:schemeClr val="tx2"/>
              </a:solidFill>
            </a:endParaRPr>
          </a:p>
        </p:txBody>
      </p:sp>
      <p:sp>
        <p:nvSpPr>
          <p:cNvPr id="6" name="Hilfetext">
            <a:extLst>
              <a:ext uri="{FF2B5EF4-FFF2-40B4-BE49-F238E27FC236}">
                <a16:creationId xmlns:a16="http://schemas.microsoft.com/office/drawing/2014/main" id="{C57DB4D8-93E9-A151-2F00-6926132298B4}"/>
              </a:ext>
            </a:extLst>
          </p:cNvPr>
          <p:cNvSpPr txBox="1"/>
          <p:nvPr userDrawn="1"/>
        </p:nvSpPr>
        <p:spPr>
          <a:xfrm>
            <a:off x="12504712" y="5881612"/>
            <a:ext cx="2520280" cy="1169551"/>
          </a:xfrm>
          <a:prstGeom prst="rect">
            <a:avLst/>
          </a:prstGeom>
          <a:noFill/>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de-DE" altLang="de-DE" sz="1000" b="1"/>
              <a:t>Institutslogo:</a:t>
            </a:r>
          </a:p>
          <a:p>
            <a:pPr eaLnBrk="1" hangingPunct="1">
              <a:buFontTx/>
              <a:buChar char="-"/>
            </a:pPr>
            <a:r>
              <a:rPr lang="de-DE" altLang="de-DE" sz="1000"/>
              <a:t> Dateiformat: PNG in RGB</a:t>
            </a:r>
          </a:p>
          <a:p>
            <a:pPr eaLnBrk="1" hangingPunct="1">
              <a:buFontTx/>
              <a:buChar char="-"/>
            </a:pPr>
            <a:r>
              <a:rPr lang="de-DE" altLang="de-DE" sz="1000"/>
              <a:t> Skalieren auf</a:t>
            </a:r>
          </a:p>
          <a:p>
            <a:pPr eaLnBrk="1" hangingPunct="1"/>
            <a:r>
              <a:rPr lang="de-DE" altLang="de-DE" sz="1000"/>
              <a:t>     Höhe: 2,26 cm</a:t>
            </a:r>
          </a:p>
          <a:p>
            <a:pPr eaLnBrk="1" hangingPunct="1"/>
            <a:r>
              <a:rPr lang="de-DE" altLang="de-DE" sz="1000"/>
              <a:t>     (Breite variiert je nach Schutzraum)</a:t>
            </a:r>
          </a:p>
          <a:p>
            <a:pPr eaLnBrk="1" hangingPunct="1"/>
            <a:r>
              <a:rPr lang="de-DE" altLang="de-DE" sz="1000"/>
              <a:t>- Danach kann dieser Text aus der   </a:t>
            </a:r>
            <a:br>
              <a:rPr lang="de-DE" altLang="de-DE" sz="1000"/>
            </a:br>
            <a:r>
              <a:rPr lang="de-DE" altLang="de-DE" sz="1000"/>
              <a:t>  Vorlage gelöscht werden.</a:t>
            </a:r>
          </a:p>
        </p:txBody>
      </p:sp>
    </p:spTree>
    <p:extLst>
      <p:ext uri="{BB962C8B-B14F-4D97-AF65-F5344CB8AC3E}">
        <p14:creationId xmlns:p14="http://schemas.microsoft.com/office/powerpoint/2010/main" val="2256746551"/>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Lst>
  <p:hf hdr="0" dt="0"/>
  <p:txStyles>
    <p:titleStyle>
      <a:lvl1pPr algn="l" rtl="0" eaLnBrk="1" fontAlgn="base" hangingPunct="1">
        <a:lnSpc>
          <a:spcPct val="90000"/>
        </a:lnSpc>
        <a:spcBef>
          <a:spcPct val="0"/>
        </a:spcBef>
        <a:spcAft>
          <a:spcPct val="0"/>
        </a:spcAft>
        <a:defRPr sz="2000" b="1" kern="1200">
          <a:solidFill>
            <a:schemeClr val="tx2"/>
          </a:solidFill>
          <a:latin typeface="+mj-lt"/>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charset="0"/>
        <a:buChar char="•"/>
        <a:tabLst>
          <a:tab pos="215900" algn="l"/>
        </a:tabLst>
        <a:defRPr kern="1200">
          <a:solidFill>
            <a:schemeClr val="tx1"/>
          </a:solidFill>
          <a:latin typeface="+mn-lt"/>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mn-lt"/>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mn-lt"/>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Tx/>
        <a:buChar char="-"/>
        <a:tabLst>
          <a:tab pos="863600" algn="l"/>
        </a:tabLst>
        <a:defRPr lang="de-DE" sz="1600" kern="1200" dirty="0" smtClean="0">
          <a:solidFill>
            <a:schemeClr val="tx1"/>
          </a:solidFill>
          <a:latin typeface="+mn-lt"/>
          <a:ea typeface="+mn-ea"/>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Tx/>
        <a:buChar char="-"/>
        <a:tabLst>
          <a:tab pos="895350" algn="l"/>
        </a:tabLst>
        <a:defRPr lang="de-DE" sz="1600" kern="1200" dirty="0" smtClean="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863600" indent="-215900" algn="l" defTabSz="914400" rtl="0" eaLnBrk="1" latinLnBrk="0" hangingPunct="1">
        <a:lnSpc>
          <a:spcPct val="90000"/>
        </a:lnSpc>
        <a:spcBef>
          <a:spcPts val="0"/>
        </a:spcBef>
        <a:buFont typeface="Arial" panose="020B0604020202020204" pitchFamily="34" charset="0"/>
        <a:buChar char="-"/>
        <a:defRPr lang="de-DE" sz="1600" kern="1200" dirty="0" smtClean="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userDrawn="1">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0.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nature.com/articles/s41592-021-01255-8#Sec9"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bio-bigdata.hrbmu.edu.cn/CellMarker/"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678F95-B754-DDB7-3153-D204C6CE7CE6}"/>
              </a:ext>
            </a:extLst>
          </p:cNvPr>
          <p:cNvSpPr>
            <a:spLocks noGrp="1"/>
          </p:cNvSpPr>
          <p:nvPr>
            <p:ph type="ctrTitle"/>
          </p:nvPr>
        </p:nvSpPr>
        <p:spPr/>
        <p:txBody>
          <a:bodyPr/>
          <a:lstStyle/>
          <a:p>
            <a:r>
              <a:rPr lang="en-US" noProof="0">
                <a:cs typeface="Arial"/>
              </a:rPr>
              <a:t>Software lab in Bioinformatics </a:t>
            </a:r>
          </a:p>
        </p:txBody>
      </p:sp>
      <p:sp>
        <p:nvSpPr>
          <p:cNvPr id="3" name="Untertitel 2">
            <a:extLst>
              <a:ext uri="{FF2B5EF4-FFF2-40B4-BE49-F238E27FC236}">
                <a16:creationId xmlns:a16="http://schemas.microsoft.com/office/drawing/2014/main" id="{006F2DB7-F3EA-129B-1F06-95F13D92335F}"/>
              </a:ext>
            </a:extLst>
          </p:cNvPr>
          <p:cNvSpPr>
            <a:spLocks noGrp="1"/>
          </p:cNvSpPr>
          <p:nvPr>
            <p:ph type="subTitle" idx="1"/>
          </p:nvPr>
        </p:nvSpPr>
        <p:spPr/>
        <p:txBody>
          <a:bodyPr/>
          <a:lstStyle/>
          <a:p>
            <a:r>
              <a:rPr lang="en-US" noProof="0">
                <a:cs typeface="Arial"/>
              </a:rPr>
              <a:t>From Histology To Automatic Cell Type Prediction</a:t>
            </a:r>
          </a:p>
          <a:p>
            <a:r>
              <a:rPr lang="en-US" noProof="0">
                <a:solidFill>
                  <a:srgbClr val="00549F"/>
                </a:solidFill>
                <a:cs typeface="Arial"/>
              </a:rPr>
              <a:t>Presented by</a:t>
            </a:r>
            <a:endParaRPr lang="en-US" noProof="0">
              <a:cs typeface="Arial"/>
            </a:endParaRPr>
          </a:p>
          <a:p>
            <a:r>
              <a:rPr lang="en-US" noProof="0">
                <a:solidFill>
                  <a:srgbClr val="00549F"/>
                </a:solidFill>
                <a:cs typeface="Arial"/>
              </a:rPr>
              <a:t>Max Zimmer, Richard Raatz, </a:t>
            </a:r>
            <a:r>
              <a:rPr lang="en-US" noProof="0" err="1">
                <a:solidFill>
                  <a:srgbClr val="00549F"/>
                </a:solidFill>
                <a:cs typeface="Arial"/>
              </a:rPr>
              <a:t>Poson</a:t>
            </a:r>
            <a:r>
              <a:rPr lang="en-US" noProof="0">
                <a:solidFill>
                  <a:srgbClr val="00549F"/>
                </a:solidFill>
                <a:cs typeface="Arial"/>
              </a:rPr>
              <a:t> Kuruppu, Michaela Schever</a:t>
            </a:r>
            <a:endParaRPr lang="en-US" noProof="0">
              <a:cs typeface="Arial"/>
            </a:endParaRPr>
          </a:p>
          <a:p>
            <a:endParaRPr lang="en-US" noProof="0"/>
          </a:p>
        </p:txBody>
      </p:sp>
      <p:sp>
        <p:nvSpPr>
          <p:cNvPr id="4" name="Bildplatzhalter 3">
            <a:extLst>
              <a:ext uri="{FF2B5EF4-FFF2-40B4-BE49-F238E27FC236}">
                <a16:creationId xmlns:a16="http://schemas.microsoft.com/office/drawing/2014/main" id="{13D205CD-1EE4-2CF4-33F7-51B9F94214F7}"/>
              </a:ext>
            </a:extLst>
          </p:cNvPr>
          <p:cNvSpPr>
            <a:spLocks noGrp="1"/>
          </p:cNvSpPr>
          <p:nvPr>
            <p:ph type="pic" sz="quarter" idx="10"/>
          </p:nvPr>
        </p:nvSpPr>
        <p:spPr/>
        <p:txBody>
          <a:bodyPr/>
          <a:lstStyle/>
          <a:p>
            <a:endParaRPr lang="en-US" noProof="0"/>
          </a:p>
        </p:txBody>
      </p:sp>
    </p:spTree>
    <p:extLst>
      <p:ext uri="{BB962C8B-B14F-4D97-AF65-F5344CB8AC3E}">
        <p14:creationId xmlns:p14="http://schemas.microsoft.com/office/powerpoint/2010/main" val="1036964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31DE8-99DD-DA4F-64F9-12097A00F98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08CEFF9-F556-18F9-64C4-88A7A51D1FC1}"/>
              </a:ext>
            </a:extLst>
          </p:cNvPr>
          <p:cNvSpPr>
            <a:spLocks noGrp="1"/>
          </p:cNvSpPr>
          <p:nvPr>
            <p:ph type="title"/>
          </p:nvPr>
        </p:nvSpPr>
        <p:spPr/>
        <p:txBody>
          <a:bodyPr/>
          <a:lstStyle/>
          <a:p>
            <a:r>
              <a:rPr lang="en-US" noProof="0">
                <a:cs typeface="Arial"/>
              </a:rPr>
              <a:t>Label Assignment to Patches: Clustering </a:t>
            </a:r>
            <a:r>
              <a:rPr lang="en-US">
                <a:cs typeface="Arial"/>
              </a:rPr>
              <a:t>- </a:t>
            </a:r>
            <a:r>
              <a:rPr lang="en-US" b="0">
                <a:ea typeface="+mj-lt"/>
                <a:cs typeface="+mj-lt"/>
              </a:rPr>
              <a:t>Clustering resolution choice</a:t>
            </a:r>
            <a:endParaRPr lang="en-US" noProof="0"/>
          </a:p>
        </p:txBody>
      </p:sp>
      <p:sp>
        <p:nvSpPr>
          <p:cNvPr id="3" name="Textplatzhalter 2">
            <a:extLst>
              <a:ext uri="{FF2B5EF4-FFF2-40B4-BE49-F238E27FC236}">
                <a16:creationId xmlns:a16="http://schemas.microsoft.com/office/drawing/2014/main" id="{4DA9A57F-CE08-C7D1-B9E6-3D530723D919}"/>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sp>
        <p:nvSpPr>
          <p:cNvPr id="5" name="Textplatzhalter 2">
            <a:extLst>
              <a:ext uri="{FF2B5EF4-FFF2-40B4-BE49-F238E27FC236}">
                <a16:creationId xmlns:a16="http://schemas.microsoft.com/office/drawing/2014/main" id="{32498950-8917-398E-62F7-A7838B11ADF0}"/>
              </a:ext>
            </a:extLst>
          </p:cNvPr>
          <p:cNvSpPr txBox="1">
            <a:spLocks/>
          </p:cNvSpPr>
          <p:nvPr/>
        </p:nvSpPr>
        <p:spPr>
          <a:xfrm>
            <a:off x="512400" y="992104"/>
            <a:ext cx="11473200" cy="5181717"/>
          </a:xfrm>
          <a:prstGeom prst="rect">
            <a:avLst/>
          </a:prstGeom>
        </p:spPr>
        <p:txBody>
          <a:bodyPr vert="horz" lIns="0" tIns="0" rIns="0" bIns="0" rtlCol="0" anchor="t" anchorCtr="0">
            <a:noAutofit/>
          </a:bodyPr>
          <a:lstStyle>
            <a:lvl1pPr marL="0" indent="0" algn="l" defTabSz="215900" rtl="0" eaLnBrk="1" fontAlgn="base" hangingPunct="1">
              <a:lnSpc>
                <a:spcPct val="100000"/>
              </a:lnSpc>
              <a:spcBef>
                <a:spcPct val="0"/>
              </a:spcBef>
              <a:spcAft>
                <a:spcPct val="0"/>
              </a:spcAft>
              <a:buClr>
                <a:schemeClr val="tx2"/>
              </a:buClr>
              <a:buFontTx/>
              <a:buNone/>
              <a:tabLst>
                <a:tab pos="215900" algn="l"/>
              </a:tabLst>
              <a:defRPr sz="2000" b="1" kern="1200">
                <a:solidFill>
                  <a:schemeClr val="tx1"/>
                </a:solidFill>
                <a:latin typeface="+mn-lt"/>
                <a:ea typeface="+mn-ea"/>
                <a:cs typeface="Arial" panose="020B0604020202020204" pitchFamily="34" charset="0"/>
              </a:defRPr>
            </a:lvl1pPr>
            <a:lvl2pPr marL="457200" indent="0" algn="l" rtl="0" eaLnBrk="1" fontAlgn="base" hangingPunct="1">
              <a:spcBef>
                <a:spcPct val="0"/>
              </a:spcBef>
              <a:spcAft>
                <a:spcPct val="0"/>
              </a:spcAft>
              <a:buClr>
                <a:schemeClr val="tx2"/>
              </a:buClr>
              <a:buFontTx/>
              <a:buNone/>
              <a:tabLst>
                <a:tab pos="431800" algn="l"/>
              </a:tabLst>
              <a:defRPr sz="1800" kern="1200">
                <a:solidFill>
                  <a:schemeClr val="tx1"/>
                </a:solidFill>
                <a:latin typeface="+mn-lt"/>
                <a:ea typeface="+mn-ea"/>
                <a:cs typeface="Arial" panose="020B0604020202020204" pitchFamily="34" charset="0"/>
              </a:defRPr>
            </a:lvl2pPr>
            <a:lvl3pPr marL="914400" indent="0" algn="l" defTabSz="215900" rtl="0" eaLnBrk="1" fontAlgn="base" hangingPunct="1">
              <a:spcBef>
                <a:spcPct val="0"/>
              </a:spcBef>
              <a:spcAft>
                <a:spcPct val="0"/>
              </a:spcAft>
              <a:buClr>
                <a:schemeClr val="tx2"/>
              </a:buClr>
              <a:buSzPct val="80000"/>
              <a:buFontTx/>
              <a:buNone/>
              <a:tabLst>
                <a:tab pos="647700" algn="l"/>
              </a:tabLst>
              <a:defRPr sz="1800" kern="1200">
                <a:solidFill>
                  <a:schemeClr val="tx1"/>
                </a:solidFill>
                <a:latin typeface="+mn-lt"/>
                <a:ea typeface="+mn-ea"/>
                <a:cs typeface="Arial" panose="020B0604020202020204" pitchFamily="34" charset="0"/>
              </a:defRPr>
            </a:lvl3pPr>
            <a:lvl4pPr marL="1371600" indent="0" algn="l" defTabSz="215900" rtl="0" eaLnBrk="1" fontAlgn="base" hangingPunct="1">
              <a:spcBef>
                <a:spcPct val="0"/>
              </a:spcBef>
              <a:spcAft>
                <a:spcPct val="0"/>
              </a:spcAft>
              <a:buClr>
                <a:schemeClr val="tx2"/>
              </a:buClr>
              <a:buSzPct val="100000"/>
              <a:buFontTx/>
              <a:buNone/>
              <a:tabLst>
                <a:tab pos="863600" algn="l"/>
              </a:tabLst>
              <a:defRPr lang="de-DE" sz="1800" kern="1200">
                <a:solidFill>
                  <a:schemeClr val="tx1"/>
                </a:solidFill>
                <a:latin typeface="+mn-lt"/>
                <a:ea typeface="+mn-ea"/>
                <a:cs typeface="Arial" panose="020B0604020202020204" pitchFamily="34" charset="0"/>
              </a:defRPr>
            </a:lvl4pPr>
            <a:lvl5pPr marL="1828800" indent="0" algn="l" rtl="0" eaLnBrk="1" fontAlgn="base" hangingPunct="1">
              <a:lnSpc>
                <a:spcPct val="90000"/>
              </a:lnSpc>
              <a:spcBef>
                <a:spcPct val="0"/>
              </a:spcBef>
              <a:spcAft>
                <a:spcPct val="0"/>
              </a:spcAft>
              <a:buClr>
                <a:schemeClr val="tx2"/>
              </a:buClr>
              <a:buFontTx/>
              <a:buNone/>
              <a:tabLst>
                <a:tab pos="895350" algn="l"/>
              </a:tabLst>
              <a:defRPr lang="de-DE" sz="18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863600" indent="-215900" algn="l" defTabSz="914400" rtl="0" eaLnBrk="1" latinLnBrk="0" hangingPunct="1">
              <a:lnSpc>
                <a:spcPct val="90000"/>
              </a:lnSpc>
              <a:spcBef>
                <a:spcPts val="0"/>
              </a:spcBef>
              <a:buFont typeface="Arial" panose="020B0604020202020204" pitchFamily="34" charset="0"/>
              <a:buChar char="-"/>
              <a:defRPr lang="de-DE" sz="1600" kern="1200" dirty="0" smtClean="0">
                <a:solidFill>
                  <a:schemeClr val="tx1"/>
                </a:solidFill>
                <a:latin typeface="+mn-lt"/>
                <a:ea typeface="+mn-ea"/>
                <a:cs typeface="Arial" panose="020B0604020202020204" pitchFamily="34" charset="0"/>
              </a:defRPr>
            </a:lvl9pPr>
          </a:lstStyle>
          <a:p>
            <a:pPr marL="342900" indent="-342900">
              <a:lnSpc>
                <a:spcPct val="150000"/>
              </a:lnSpc>
              <a:spcBef>
                <a:spcPts val="600"/>
              </a:spcBef>
              <a:buFont typeface="Arial"/>
              <a:buChar char="•"/>
            </a:pPr>
            <a:r>
              <a:rPr lang="en-US" b="0" noProof="0">
                <a:cs typeface="Arial"/>
              </a:rPr>
              <a:t> Intrinsic clustering metrics</a:t>
            </a:r>
            <a:endParaRPr lang="en-US" b="0" noProof="0"/>
          </a:p>
          <a:p>
            <a:pPr marL="342900" indent="-342900">
              <a:lnSpc>
                <a:spcPct val="150000"/>
              </a:lnSpc>
              <a:spcBef>
                <a:spcPts val="600"/>
              </a:spcBef>
              <a:buFont typeface="Arial"/>
              <a:buChar char="•"/>
            </a:pPr>
            <a:endParaRPr lang="en-US" b="0">
              <a:cs typeface="Arial"/>
            </a:endParaRPr>
          </a:p>
          <a:p>
            <a:pPr marL="342900" indent="-342900">
              <a:lnSpc>
                <a:spcPct val="150000"/>
              </a:lnSpc>
              <a:spcBef>
                <a:spcPts val="600"/>
              </a:spcBef>
              <a:buFont typeface="Arial"/>
              <a:buChar char="•"/>
            </a:pPr>
            <a:endParaRPr lang="en-US" b="0">
              <a:cs typeface="Arial"/>
            </a:endParaRPr>
          </a:p>
          <a:p>
            <a:pPr marL="342900" indent="-342900">
              <a:lnSpc>
                <a:spcPct val="150000"/>
              </a:lnSpc>
              <a:spcBef>
                <a:spcPts val="600"/>
              </a:spcBef>
              <a:buFont typeface="Arial"/>
              <a:buChar char="•"/>
            </a:pPr>
            <a:endParaRPr lang="en-US" b="0">
              <a:cs typeface="Arial"/>
            </a:endParaRPr>
          </a:p>
          <a:p>
            <a:pPr marL="342900" indent="-342900">
              <a:lnSpc>
                <a:spcPct val="150000"/>
              </a:lnSpc>
              <a:spcBef>
                <a:spcPts val="600"/>
              </a:spcBef>
              <a:buFont typeface="Arial"/>
              <a:buChar char="•"/>
            </a:pPr>
            <a:r>
              <a:rPr lang="en-US" b="0">
                <a:cs typeface="Arial"/>
              </a:rPr>
              <a:t>Biological signal</a:t>
            </a:r>
            <a:r>
              <a:rPr lang="en-US" b="0">
                <a:ea typeface="+mn-lt"/>
                <a:cs typeface="+mn-lt"/>
              </a:rPr>
              <a:t> metrics ( Marker genes from </a:t>
            </a:r>
            <a:r>
              <a:rPr lang="en-US" b="0" err="1">
                <a:ea typeface="+mn-lt"/>
                <a:cs typeface="+mn-lt"/>
              </a:rPr>
              <a:t>CellMarker</a:t>
            </a:r>
            <a:r>
              <a:rPr lang="en-US" b="0">
                <a:ea typeface="+mn-lt"/>
                <a:cs typeface="+mn-lt"/>
              </a:rPr>
              <a:t> 2.0 [2])</a:t>
            </a:r>
            <a:endParaRPr lang="en-US" b="0"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lnSpc>
                <a:spcPct val="250000"/>
              </a:lnSpc>
              <a:buFont typeface="Arial"/>
              <a:buChar char="•"/>
            </a:pPr>
            <a:endParaRPr lang="en-US" noProof="0"/>
          </a:p>
          <a:p>
            <a:pPr marL="342900" indent="-342900">
              <a:buFont typeface="Arial"/>
              <a:buChar char="•"/>
            </a:pPr>
            <a:r>
              <a:rPr lang="en-US" b="0" noProof="0">
                <a:cs typeface="Arial"/>
              </a:rPr>
              <a:t>Largely inconclusive </a:t>
            </a:r>
            <a:r>
              <a:rPr lang="en-US" b="0" noProof="0">
                <a:ea typeface="+mn-lt"/>
                <a:cs typeface="+mn-lt"/>
              </a:rPr>
              <a:t>➔ Evaluate ground truth clustering metrics</a:t>
            </a:r>
            <a:endParaRPr lang="en-US" b="0"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pic>
        <p:nvPicPr>
          <p:cNvPr id="7" name="Picture 6" descr="A graph of different colored lines&#10;&#10;AI-generated content may be incorrect.">
            <a:extLst>
              <a:ext uri="{FF2B5EF4-FFF2-40B4-BE49-F238E27FC236}">
                <a16:creationId xmlns:a16="http://schemas.microsoft.com/office/drawing/2014/main" id="{AE799A0C-1BA1-D6E7-E186-4913E1CAD751}"/>
              </a:ext>
            </a:extLst>
          </p:cNvPr>
          <p:cNvPicPr>
            <a:picLocks noChangeAspect="1"/>
          </p:cNvPicPr>
          <p:nvPr/>
        </p:nvPicPr>
        <p:blipFill>
          <a:blip r:embed="rId3"/>
          <a:stretch>
            <a:fillRect/>
          </a:stretch>
        </p:blipFill>
        <p:spPr>
          <a:xfrm>
            <a:off x="2378056" y="1506896"/>
            <a:ext cx="2123607" cy="1611444"/>
          </a:xfrm>
          <a:prstGeom prst="rect">
            <a:avLst/>
          </a:prstGeom>
        </p:spPr>
      </p:pic>
      <p:pic>
        <p:nvPicPr>
          <p:cNvPr id="8" name="Picture 7" descr="A graph of different colored lines&#10;&#10;AI-generated content may be incorrect.">
            <a:extLst>
              <a:ext uri="{FF2B5EF4-FFF2-40B4-BE49-F238E27FC236}">
                <a16:creationId xmlns:a16="http://schemas.microsoft.com/office/drawing/2014/main" id="{43751750-AD40-E7C9-42C8-C569289C033D}"/>
              </a:ext>
            </a:extLst>
          </p:cNvPr>
          <p:cNvPicPr>
            <a:picLocks noChangeAspect="1"/>
          </p:cNvPicPr>
          <p:nvPr/>
        </p:nvPicPr>
        <p:blipFill>
          <a:blip r:embed="rId4"/>
          <a:stretch>
            <a:fillRect/>
          </a:stretch>
        </p:blipFill>
        <p:spPr>
          <a:xfrm>
            <a:off x="5052646" y="1418490"/>
            <a:ext cx="2379786" cy="1781909"/>
          </a:xfrm>
          <a:prstGeom prst="rect">
            <a:avLst/>
          </a:prstGeom>
        </p:spPr>
      </p:pic>
      <p:pic>
        <p:nvPicPr>
          <p:cNvPr id="9" name="Picture 8">
            <a:extLst>
              <a:ext uri="{FF2B5EF4-FFF2-40B4-BE49-F238E27FC236}">
                <a16:creationId xmlns:a16="http://schemas.microsoft.com/office/drawing/2014/main" id="{2E3E76B0-BA28-03CF-0D52-FC5E1B403130}"/>
              </a:ext>
            </a:extLst>
          </p:cNvPr>
          <p:cNvPicPr>
            <a:picLocks noChangeAspect="1"/>
          </p:cNvPicPr>
          <p:nvPr/>
        </p:nvPicPr>
        <p:blipFill>
          <a:blip r:embed="rId5"/>
          <a:stretch>
            <a:fillRect/>
          </a:stretch>
        </p:blipFill>
        <p:spPr>
          <a:xfrm>
            <a:off x="8042030" y="1418491"/>
            <a:ext cx="2461848" cy="1781909"/>
          </a:xfrm>
          <a:prstGeom prst="rect">
            <a:avLst/>
          </a:prstGeom>
        </p:spPr>
      </p:pic>
      <p:pic>
        <p:nvPicPr>
          <p:cNvPr id="10" name="Picture 9" descr="A graph of numbers and lines&#10;&#10;AI-generated content may be incorrect.">
            <a:extLst>
              <a:ext uri="{FF2B5EF4-FFF2-40B4-BE49-F238E27FC236}">
                <a16:creationId xmlns:a16="http://schemas.microsoft.com/office/drawing/2014/main" id="{C9009A8E-11C9-E3BB-62FF-DEF4224BF416}"/>
              </a:ext>
            </a:extLst>
          </p:cNvPr>
          <p:cNvPicPr>
            <a:picLocks noChangeAspect="1"/>
          </p:cNvPicPr>
          <p:nvPr/>
        </p:nvPicPr>
        <p:blipFill>
          <a:blip r:embed="rId6"/>
          <a:stretch>
            <a:fillRect/>
          </a:stretch>
        </p:blipFill>
        <p:spPr>
          <a:xfrm>
            <a:off x="3434861" y="3598984"/>
            <a:ext cx="2461847" cy="1840524"/>
          </a:xfrm>
          <a:prstGeom prst="rect">
            <a:avLst/>
          </a:prstGeom>
        </p:spPr>
      </p:pic>
      <p:pic>
        <p:nvPicPr>
          <p:cNvPr id="11" name="Picture 10">
            <a:extLst>
              <a:ext uri="{FF2B5EF4-FFF2-40B4-BE49-F238E27FC236}">
                <a16:creationId xmlns:a16="http://schemas.microsoft.com/office/drawing/2014/main" id="{615A31EF-C2CA-1EB8-AED5-CAB7FEC20971}"/>
              </a:ext>
            </a:extLst>
          </p:cNvPr>
          <p:cNvPicPr>
            <a:picLocks noChangeAspect="1"/>
          </p:cNvPicPr>
          <p:nvPr/>
        </p:nvPicPr>
        <p:blipFill>
          <a:blip r:embed="rId7"/>
          <a:stretch>
            <a:fillRect/>
          </a:stretch>
        </p:blipFill>
        <p:spPr>
          <a:xfrm>
            <a:off x="6600092" y="3587262"/>
            <a:ext cx="2672862" cy="1852246"/>
          </a:xfrm>
          <a:prstGeom prst="rect">
            <a:avLst/>
          </a:prstGeom>
        </p:spPr>
      </p:pic>
    </p:spTree>
    <p:extLst>
      <p:ext uri="{BB962C8B-B14F-4D97-AF65-F5344CB8AC3E}">
        <p14:creationId xmlns:p14="http://schemas.microsoft.com/office/powerpoint/2010/main" val="3909984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3706-97C7-1E71-DD95-D8A4CCB50765}"/>
              </a:ext>
            </a:extLst>
          </p:cNvPr>
          <p:cNvSpPr>
            <a:spLocks noGrp="1"/>
          </p:cNvSpPr>
          <p:nvPr>
            <p:ph type="title"/>
          </p:nvPr>
        </p:nvSpPr>
        <p:spPr/>
        <p:txBody>
          <a:bodyPr/>
          <a:lstStyle/>
          <a:p>
            <a:r>
              <a:rPr lang="en-US" noProof="0">
                <a:cs typeface="Arial"/>
              </a:rPr>
              <a:t>Clustering Evaluation based on pathology comparison</a:t>
            </a:r>
            <a:endParaRPr lang="en-US" b="0" noProof="0"/>
          </a:p>
        </p:txBody>
      </p:sp>
      <p:sp>
        <p:nvSpPr>
          <p:cNvPr id="3" name="Text Placeholder 2">
            <a:extLst>
              <a:ext uri="{FF2B5EF4-FFF2-40B4-BE49-F238E27FC236}">
                <a16:creationId xmlns:a16="http://schemas.microsoft.com/office/drawing/2014/main" id="{ED5CB9EB-C416-CC45-2E0F-A43B3DAB2A6F}"/>
              </a:ext>
            </a:extLst>
          </p:cNvPr>
          <p:cNvSpPr>
            <a:spLocks noGrp="1"/>
          </p:cNvSpPr>
          <p:nvPr>
            <p:ph type="body" sz="quarter" idx="11"/>
          </p:nvPr>
        </p:nvSpPr>
        <p:spPr/>
        <p:txBody>
          <a:bodyPr/>
          <a:lstStyle/>
          <a:p>
            <a:r>
              <a:rPr lang="en-US">
                <a:cs typeface="Arial"/>
              </a:rPr>
              <a:t>Metric Scores Based on Ground Truth</a:t>
            </a:r>
            <a:endParaRPr lang="en-US" noProof="0"/>
          </a:p>
        </p:txBody>
      </p:sp>
      <p:sp>
        <p:nvSpPr>
          <p:cNvPr id="4" name="Content Placeholder 3">
            <a:extLst>
              <a:ext uri="{FF2B5EF4-FFF2-40B4-BE49-F238E27FC236}">
                <a16:creationId xmlns:a16="http://schemas.microsoft.com/office/drawing/2014/main" id="{A3B25308-5208-6D1D-0DD4-F7C55D1BD515}"/>
              </a:ext>
            </a:extLst>
          </p:cNvPr>
          <p:cNvSpPr>
            <a:spLocks noGrp="1"/>
          </p:cNvSpPr>
          <p:nvPr>
            <p:ph sz="quarter" idx="16"/>
          </p:nvPr>
        </p:nvSpPr>
        <p:spPr>
          <a:xfrm>
            <a:off x="360000" y="1716115"/>
            <a:ext cx="6160077" cy="3953885"/>
          </a:xfrm>
        </p:spPr>
        <p:txBody>
          <a:bodyPr/>
          <a:lstStyle/>
          <a:p>
            <a:pPr marL="215900" indent="-215900"/>
            <a:r>
              <a:rPr lang="en-US" noProof="0">
                <a:cs typeface="Arial"/>
              </a:rPr>
              <a:t>Pathology annotations define cell type regions globally</a:t>
            </a:r>
            <a:endParaRPr lang="en-US" noProof="0"/>
          </a:p>
          <a:p>
            <a:pPr marL="215900" indent="-215900"/>
            <a:endParaRPr lang="en-US" sz="1000">
              <a:ea typeface="+mn-lt"/>
              <a:cs typeface="+mn-lt"/>
            </a:endParaRPr>
          </a:p>
          <a:p>
            <a:pPr marL="215900" indent="-215900"/>
            <a:r>
              <a:rPr lang="en-US" noProof="0">
                <a:ea typeface="+mn-lt"/>
                <a:cs typeface="+mn-lt"/>
              </a:rPr>
              <a:t>Comparing clustering results with these annotations provides biological context</a:t>
            </a:r>
            <a:endParaRPr lang="en-US" noProof="0"/>
          </a:p>
          <a:p>
            <a:pPr marL="215900" indent="-215900"/>
            <a:endParaRPr lang="en-US" sz="1000">
              <a:ea typeface="+mn-lt"/>
              <a:cs typeface="Arial"/>
            </a:endParaRPr>
          </a:p>
          <a:p>
            <a:pPr marL="215900" indent="-215900"/>
            <a:r>
              <a:rPr lang="en-US" noProof="0">
                <a:ea typeface="+mn-lt"/>
                <a:cs typeface="Arial"/>
              </a:rPr>
              <a:t>Supervised scores:</a:t>
            </a:r>
            <a:endParaRPr lang="en-US" noProof="0">
              <a:ea typeface="+mn-lt"/>
            </a:endParaRPr>
          </a:p>
          <a:p>
            <a:pPr lvl="1">
              <a:buFont typeface="Courier New" panose="020B0604020202020204" pitchFamily="34" charset="0"/>
              <a:buChar char="o"/>
            </a:pPr>
            <a:r>
              <a:rPr lang="en-US" sz="1800" b="1" noProof="0">
                <a:ea typeface="+mn-lt"/>
                <a:cs typeface="Arial"/>
              </a:rPr>
              <a:t>ARI</a:t>
            </a:r>
            <a:r>
              <a:rPr lang="en-US" sz="1800" noProof="0">
                <a:ea typeface="+mn-lt"/>
                <a:cs typeface="Arial"/>
              </a:rPr>
              <a:t> (</a:t>
            </a:r>
            <a:r>
              <a:rPr lang="en-US" sz="1800" noProof="0">
                <a:ea typeface="+mn-lt"/>
                <a:cs typeface="+mn-lt"/>
              </a:rPr>
              <a:t>Measures agreement between clustering </a:t>
            </a:r>
            <a:r>
              <a:rPr lang="en-US" sz="1800">
                <a:ea typeface="+mn-lt"/>
                <a:cs typeface="+mn-lt"/>
              </a:rPr>
              <a:t>and annotation</a:t>
            </a:r>
            <a:r>
              <a:rPr lang="en-US" sz="1800" noProof="0">
                <a:ea typeface="+mn-lt"/>
                <a:cs typeface="+mn-lt"/>
              </a:rPr>
              <a:t>, adjusted for chance</a:t>
            </a:r>
            <a:r>
              <a:rPr lang="en-US" sz="1800" noProof="0">
                <a:ea typeface="+mn-lt"/>
                <a:cs typeface="Arial"/>
              </a:rPr>
              <a:t>)</a:t>
            </a:r>
            <a:endParaRPr lang="en-US" sz="1800" noProof="0">
              <a:ea typeface="+mn-lt"/>
            </a:endParaRPr>
          </a:p>
          <a:p>
            <a:pPr lvl="1">
              <a:buFont typeface="Courier New" panose="020B0604020202020204" pitchFamily="34" charset="0"/>
              <a:buChar char="o"/>
            </a:pPr>
            <a:r>
              <a:rPr lang="en-US" sz="1800" b="1" noProof="0">
                <a:ea typeface="+mn-lt"/>
                <a:cs typeface="Arial"/>
              </a:rPr>
              <a:t>AMI </a:t>
            </a:r>
            <a:r>
              <a:rPr lang="en-US" sz="1800" noProof="0">
                <a:ea typeface="+mn-lt"/>
                <a:cs typeface="Arial"/>
              </a:rPr>
              <a:t>(</a:t>
            </a:r>
            <a:r>
              <a:rPr lang="en-US" sz="1800" noProof="0">
                <a:ea typeface="+mn-lt"/>
                <a:cs typeface="+mn-lt"/>
              </a:rPr>
              <a:t>Quantifies shared information between clustering and annotation, corrected for chance</a:t>
            </a:r>
            <a:r>
              <a:rPr lang="en-US" sz="1800" noProof="0">
                <a:ea typeface="+mn-lt"/>
                <a:cs typeface="Arial"/>
              </a:rPr>
              <a:t>)</a:t>
            </a:r>
            <a:endParaRPr lang="en-US" sz="1800" noProof="0">
              <a:ea typeface="+mn-lt"/>
            </a:endParaRPr>
          </a:p>
          <a:p>
            <a:pPr marL="215900" indent="-215900"/>
            <a:endParaRPr lang="en-US" noProof="0">
              <a:ea typeface="+mn-lt"/>
            </a:endParaRPr>
          </a:p>
          <a:p>
            <a:pPr marL="215900" indent="-215900"/>
            <a:endParaRPr lang="en-US">
              <a:ea typeface="+mn-lt"/>
              <a:cs typeface="+mn-lt"/>
            </a:endParaRPr>
          </a:p>
          <a:p>
            <a:pPr marL="215900" indent="-215900"/>
            <a:r>
              <a:rPr lang="en-US" noProof="0">
                <a:ea typeface="+mn-lt"/>
                <a:cs typeface="+mn-lt"/>
              </a:rPr>
              <a:t>Given all scores combined, </a:t>
            </a:r>
            <a:r>
              <a:rPr lang="en-US" noProof="0" err="1">
                <a:ea typeface="+mn-lt"/>
                <a:cs typeface="+mn-lt"/>
              </a:rPr>
              <a:t>leiden</a:t>
            </a:r>
            <a:r>
              <a:rPr lang="en-US" noProof="0">
                <a:ea typeface="+mn-lt"/>
                <a:cs typeface="+mn-lt"/>
              </a:rPr>
              <a:t> clustering with a resolution of 0.3 is selected as a suitable trade-off</a:t>
            </a:r>
            <a:endParaRPr lang="en-US" noProof="0"/>
          </a:p>
        </p:txBody>
      </p:sp>
      <p:pic>
        <p:nvPicPr>
          <p:cNvPr id="5" name="Picture 4" descr="A graph with blue and orange lines&#10;&#10;AI-generated content may be incorrect.">
            <a:extLst>
              <a:ext uri="{FF2B5EF4-FFF2-40B4-BE49-F238E27FC236}">
                <a16:creationId xmlns:a16="http://schemas.microsoft.com/office/drawing/2014/main" id="{DEA6DA88-C736-EB81-E30E-B11EECDF36BD}"/>
              </a:ext>
            </a:extLst>
          </p:cNvPr>
          <p:cNvPicPr>
            <a:picLocks noChangeAspect="1"/>
          </p:cNvPicPr>
          <p:nvPr/>
        </p:nvPicPr>
        <p:blipFill>
          <a:blip r:embed="rId2"/>
          <a:stretch>
            <a:fillRect/>
          </a:stretch>
        </p:blipFill>
        <p:spPr>
          <a:xfrm>
            <a:off x="6388274" y="1283917"/>
            <a:ext cx="5553206" cy="4164905"/>
          </a:xfrm>
          <a:prstGeom prst="rect">
            <a:avLst/>
          </a:prstGeom>
        </p:spPr>
      </p:pic>
    </p:spTree>
    <p:extLst>
      <p:ext uri="{BB962C8B-B14F-4D97-AF65-F5344CB8AC3E}">
        <p14:creationId xmlns:p14="http://schemas.microsoft.com/office/powerpoint/2010/main" val="2611837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2D683-5536-C9ED-FD6F-078B5A32FF4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25ECC1A-E2DF-9766-4FD1-206DE822D7B8}"/>
              </a:ext>
            </a:extLst>
          </p:cNvPr>
          <p:cNvSpPr>
            <a:spLocks noGrp="1"/>
          </p:cNvSpPr>
          <p:nvPr>
            <p:ph type="title"/>
          </p:nvPr>
        </p:nvSpPr>
        <p:spPr/>
        <p:txBody>
          <a:bodyPr/>
          <a:lstStyle/>
          <a:p>
            <a:r>
              <a:rPr lang="en-US" noProof="0">
                <a:cs typeface="Arial"/>
              </a:rPr>
              <a:t>Label Assignment to Patches</a:t>
            </a:r>
            <a:endParaRPr lang="en-US" noProof="0"/>
          </a:p>
        </p:txBody>
      </p:sp>
      <p:sp>
        <p:nvSpPr>
          <p:cNvPr id="3" name="Textplatzhalter 2">
            <a:extLst>
              <a:ext uri="{FF2B5EF4-FFF2-40B4-BE49-F238E27FC236}">
                <a16:creationId xmlns:a16="http://schemas.microsoft.com/office/drawing/2014/main" id="{590F9A47-3C90-A6CC-C457-24EBC0312C66}"/>
              </a:ext>
            </a:extLst>
          </p:cNvPr>
          <p:cNvSpPr>
            <a:spLocks noGrp="1"/>
          </p:cNvSpPr>
          <p:nvPr>
            <p:ph type="body" sz="quarter" idx="11"/>
          </p:nvPr>
        </p:nvSpPr>
        <p:spPr>
          <a:xfrm>
            <a:off x="360000" y="1151999"/>
            <a:ext cx="11473200" cy="4869422"/>
          </a:xfrm>
        </p:spPr>
        <p:txBody>
          <a:bodyPr/>
          <a:lstStyle/>
          <a:p>
            <a:pPr marL="342900" indent="-342900">
              <a:lnSpc>
                <a:spcPct val="150000"/>
              </a:lnSpc>
              <a:spcBef>
                <a:spcPts val="600"/>
              </a:spcBef>
              <a:buFont typeface="Arial"/>
              <a:buChar char="•"/>
            </a:pPr>
            <a:r>
              <a:rPr lang="en-US" b="0" noProof="0">
                <a:cs typeface="Arial"/>
              </a:rPr>
              <a:t>Labeled training data needed for supervised training</a:t>
            </a:r>
          </a:p>
          <a:p>
            <a:pPr marL="342900" indent="-342900">
              <a:lnSpc>
                <a:spcPct val="150000"/>
              </a:lnSpc>
              <a:spcBef>
                <a:spcPts val="600"/>
              </a:spcBef>
              <a:buFont typeface="Arial"/>
              <a:buChar char="•"/>
            </a:pPr>
            <a:r>
              <a:rPr lang="en-US" noProof="0">
                <a:cs typeface="Arial"/>
              </a:rPr>
              <a:t>Features: </a:t>
            </a:r>
            <a:r>
              <a:rPr lang="en-US" b="0" noProof="0">
                <a:cs typeface="Arial"/>
              </a:rPr>
              <a:t>patch embeddings</a:t>
            </a:r>
          </a:p>
          <a:p>
            <a:pPr marL="342900" indent="-342900">
              <a:lnSpc>
                <a:spcPct val="150000"/>
              </a:lnSpc>
              <a:spcBef>
                <a:spcPts val="600"/>
              </a:spcBef>
              <a:buFont typeface="Arial"/>
              <a:buChar char="•"/>
            </a:pPr>
            <a:r>
              <a:rPr lang="en-US" b="0" noProof="0">
                <a:cs typeface="Arial"/>
              </a:rPr>
              <a:t>Each spot has a </a:t>
            </a:r>
            <a:r>
              <a:rPr lang="en-US" noProof="0">
                <a:cs typeface="Arial"/>
              </a:rPr>
              <a:t>label = cell type </a:t>
            </a:r>
            <a:r>
              <a:rPr lang="en-US" b="0" noProof="0">
                <a:cs typeface="Arial"/>
              </a:rPr>
              <a:t>(cluster)</a:t>
            </a:r>
          </a:p>
          <a:p>
            <a:pPr marL="342900" indent="-342900">
              <a:lnSpc>
                <a:spcPct val="150000"/>
              </a:lnSpc>
              <a:spcBef>
                <a:spcPts val="600"/>
              </a:spcBef>
              <a:buFont typeface="Arial"/>
              <a:buChar char="•"/>
            </a:pPr>
            <a:r>
              <a:rPr lang="en-US" noProof="0">
                <a:cs typeface="Arial"/>
              </a:rPr>
              <a:t>Problem: </a:t>
            </a:r>
          </a:p>
          <a:p>
            <a:pPr marL="800100" lvl="1" indent="-342900">
              <a:lnSpc>
                <a:spcPct val="150000"/>
              </a:lnSpc>
              <a:spcBef>
                <a:spcPts val="600"/>
              </a:spcBef>
              <a:buFont typeface="Wingdings" panose="05000000000000000000" pitchFamily="2" charset="2"/>
              <a:buChar char="Ø"/>
            </a:pPr>
            <a:r>
              <a:rPr lang="en-US" sz="2000" noProof="0">
                <a:cs typeface="Arial"/>
              </a:rPr>
              <a:t>Label per patch (embedding) required</a:t>
            </a:r>
          </a:p>
          <a:p>
            <a:pPr marL="342900" indent="-342900">
              <a:lnSpc>
                <a:spcPct val="150000"/>
              </a:lnSpc>
              <a:spcBef>
                <a:spcPts val="600"/>
              </a:spcBef>
              <a:buFont typeface="Arial" panose="020B0604020202020204" pitchFamily="34" charset="0"/>
              <a:buChar char="•"/>
            </a:pPr>
            <a:r>
              <a:rPr lang="en-US" noProof="0">
                <a:cs typeface="Arial"/>
              </a:rPr>
              <a:t>Two variants to obtain patches:</a:t>
            </a:r>
          </a:p>
          <a:p>
            <a:pPr marL="800100" lvl="1" indent="-342900">
              <a:lnSpc>
                <a:spcPct val="150000"/>
              </a:lnSpc>
              <a:spcBef>
                <a:spcPts val="600"/>
              </a:spcBef>
              <a:buFont typeface="+mj-lt"/>
              <a:buAutoNum type="arabicPeriod"/>
            </a:pPr>
            <a:r>
              <a:rPr lang="en-US" sz="2000" noProof="0">
                <a:cs typeface="Arial"/>
              </a:rPr>
              <a:t>Center squares around spots</a:t>
            </a:r>
          </a:p>
          <a:p>
            <a:pPr marL="800100" lvl="1" indent="-342900">
              <a:lnSpc>
                <a:spcPct val="150000"/>
              </a:lnSpc>
              <a:spcBef>
                <a:spcPts val="600"/>
              </a:spcBef>
              <a:buFont typeface="+mj-lt"/>
              <a:buAutoNum type="arabicPeriod"/>
            </a:pPr>
            <a:r>
              <a:rPr lang="en-US" sz="2000" noProof="0">
                <a:cs typeface="Arial"/>
              </a:rPr>
              <a:t>Subdivide image into grid of patches</a:t>
            </a:r>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pic>
        <p:nvPicPr>
          <p:cNvPr id="10" name="Picture 9" descr="A close-up of a cell&#10;&#10;AI-generated content may be incorrect.">
            <a:extLst>
              <a:ext uri="{FF2B5EF4-FFF2-40B4-BE49-F238E27FC236}">
                <a16:creationId xmlns:a16="http://schemas.microsoft.com/office/drawing/2014/main" id="{31710E09-2080-9275-D1D2-9B3A6899B4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5473" y="1519529"/>
            <a:ext cx="4160067" cy="3818941"/>
          </a:xfrm>
          <a:prstGeom prst="rect">
            <a:avLst/>
          </a:prstGeom>
        </p:spPr>
      </p:pic>
    </p:spTree>
    <p:extLst>
      <p:ext uri="{BB962C8B-B14F-4D97-AF65-F5344CB8AC3E}">
        <p14:creationId xmlns:p14="http://schemas.microsoft.com/office/powerpoint/2010/main" val="909662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F3734-1A38-ED6C-C318-072CAFDB157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88DF7AA-E63A-6FC0-091F-457D6E2DC2D6}"/>
              </a:ext>
            </a:extLst>
          </p:cNvPr>
          <p:cNvSpPr>
            <a:spLocks noGrp="1"/>
          </p:cNvSpPr>
          <p:nvPr>
            <p:ph type="title"/>
          </p:nvPr>
        </p:nvSpPr>
        <p:spPr/>
        <p:txBody>
          <a:bodyPr/>
          <a:lstStyle/>
          <a:p>
            <a:r>
              <a:rPr lang="en-US" noProof="0">
                <a:cs typeface="Arial"/>
              </a:rPr>
              <a:t>Label Assignment to Patches</a:t>
            </a:r>
            <a:endParaRPr lang="en-US" noProof="0"/>
          </a:p>
        </p:txBody>
      </p:sp>
      <p:sp>
        <p:nvSpPr>
          <p:cNvPr id="3" name="Textplatzhalter 2">
            <a:extLst>
              <a:ext uri="{FF2B5EF4-FFF2-40B4-BE49-F238E27FC236}">
                <a16:creationId xmlns:a16="http://schemas.microsoft.com/office/drawing/2014/main" id="{62D01483-EA10-8468-4683-0B9E9B882F15}"/>
              </a:ext>
            </a:extLst>
          </p:cNvPr>
          <p:cNvSpPr>
            <a:spLocks noGrp="1"/>
          </p:cNvSpPr>
          <p:nvPr>
            <p:ph type="body" sz="quarter" idx="11"/>
          </p:nvPr>
        </p:nvSpPr>
        <p:spPr>
          <a:xfrm>
            <a:off x="1799570" y="1362603"/>
            <a:ext cx="5835092" cy="2407279"/>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p:txBody>
      </p:sp>
      <p:graphicFrame>
        <p:nvGraphicFramePr>
          <p:cNvPr id="5" name="Marcador de contenido 4">
            <a:extLst>
              <a:ext uri="{FF2B5EF4-FFF2-40B4-BE49-F238E27FC236}">
                <a16:creationId xmlns:a16="http://schemas.microsoft.com/office/drawing/2014/main" id="{097D4C55-6696-6D40-3A91-4F3CD2516EAD}"/>
              </a:ext>
            </a:extLst>
          </p:cNvPr>
          <p:cNvGraphicFramePr>
            <a:graphicFrameLocks noGrp="1"/>
          </p:cNvGraphicFramePr>
          <p:nvPr>
            <p:ph sz="quarter" idx="16"/>
            <p:extLst>
              <p:ext uri="{D42A27DB-BD31-4B8C-83A1-F6EECF244321}">
                <p14:modId xmlns:p14="http://schemas.microsoft.com/office/powerpoint/2010/main" val="3134235291"/>
              </p:ext>
            </p:extLst>
          </p:nvPr>
        </p:nvGraphicFramePr>
        <p:xfrm>
          <a:off x="359569" y="3684467"/>
          <a:ext cx="11472862" cy="2359757"/>
        </p:xfrm>
        <a:graphic>
          <a:graphicData uri="http://schemas.openxmlformats.org/drawingml/2006/table">
            <a:tbl>
              <a:tblPr firstRow="1" bandRow="1">
                <a:tableStyleId>{69012ECD-51FC-41F1-AA8D-1B2483CD663E}</a:tableStyleId>
              </a:tblPr>
              <a:tblGrid>
                <a:gridCol w="5736431">
                  <a:extLst>
                    <a:ext uri="{9D8B030D-6E8A-4147-A177-3AD203B41FA5}">
                      <a16:colId xmlns:a16="http://schemas.microsoft.com/office/drawing/2014/main" val="1882300180"/>
                    </a:ext>
                  </a:extLst>
                </a:gridCol>
                <a:gridCol w="5736431">
                  <a:extLst>
                    <a:ext uri="{9D8B030D-6E8A-4147-A177-3AD203B41FA5}">
                      <a16:colId xmlns:a16="http://schemas.microsoft.com/office/drawing/2014/main" val="3419741555"/>
                    </a:ext>
                  </a:extLst>
                </a:gridCol>
              </a:tblGrid>
              <a:tr h="302914">
                <a:tc>
                  <a:txBody>
                    <a:bodyPr/>
                    <a:lstStyle/>
                    <a:p>
                      <a:r>
                        <a:rPr lang="en-US" sz="1600" noProof="0"/>
                        <a:t>Centered around spots</a:t>
                      </a:r>
                    </a:p>
                  </a:txBody>
                  <a:tcPr/>
                </a:tc>
                <a:tc>
                  <a:txBody>
                    <a:bodyPr/>
                    <a:lstStyle/>
                    <a:p>
                      <a:r>
                        <a:rPr lang="en-US" sz="1600" noProof="0"/>
                        <a:t>Grid based</a:t>
                      </a:r>
                    </a:p>
                  </a:txBody>
                  <a:tcPr/>
                </a:tc>
                <a:extLst>
                  <a:ext uri="{0D108BD9-81ED-4DB2-BD59-A6C34878D82A}">
                    <a16:rowId xmlns:a16="http://schemas.microsoft.com/office/drawing/2014/main" val="1620065126"/>
                  </a:ext>
                </a:extLst>
              </a:tr>
              <a:tr h="2024477">
                <a:tc>
                  <a:txBody>
                    <a:bodyPr/>
                    <a:lstStyle/>
                    <a:p>
                      <a:pPr marL="285750" indent="-285750">
                        <a:lnSpc>
                          <a:spcPct val="150000"/>
                        </a:lnSpc>
                        <a:buFont typeface="Arial" panose="020B0604020202020204" pitchFamily="34" charset="0"/>
                        <a:buChar char="•"/>
                      </a:pPr>
                      <a:r>
                        <a:rPr lang="en-US" sz="1600" noProof="0"/>
                        <a:t>1-to-1 correspondence between spots and patches</a:t>
                      </a:r>
                    </a:p>
                    <a:p>
                      <a:pPr marL="285750" indent="-285750">
                        <a:lnSpc>
                          <a:spcPct val="150000"/>
                        </a:lnSpc>
                        <a:buFont typeface="Wingdings" panose="05000000000000000000" pitchFamily="2" charset="2"/>
                        <a:buChar char="Ø"/>
                      </a:pPr>
                      <a:r>
                        <a:rPr lang="en-US" sz="1600" noProof="0"/>
                        <a:t>Label of patch = label of spot</a:t>
                      </a:r>
                    </a:p>
                    <a:p>
                      <a:pPr marL="0" indent="0">
                        <a:lnSpc>
                          <a:spcPct val="150000"/>
                        </a:lnSpc>
                        <a:buFont typeface="Wingdings" panose="05000000000000000000" pitchFamily="2" charset="2"/>
                        <a:buNone/>
                      </a:pPr>
                      <a:r>
                        <a:rPr lang="en-US" sz="1600" noProof="0"/>
                        <a:t>+ No additional label assignment logic required</a:t>
                      </a:r>
                    </a:p>
                  </a:txBody>
                  <a:tcPr/>
                </a:tc>
                <a:tc>
                  <a:txBody>
                    <a:bodyPr/>
                    <a:lstStyle/>
                    <a:p>
                      <a:pPr marL="285750" indent="-285750">
                        <a:lnSpc>
                          <a:spcPct val="150000"/>
                        </a:lnSpc>
                        <a:buFont typeface="Arial" panose="020B0604020202020204" pitchFamily="34" charset="0"/>
                        <a:buChar char="•"/>
                      </a:pPr>
                      <a:r>
                        <a:rPr lang="en-US" sz="1600" noProof="0"/>
                        <a:t>No alignment between spots and patches</a:t>
                      </a:r>
                    </a:p>
                    <a:p>
                      <a:pPr marL="285750" indent="-285750">
                        <a:lnSpc>
                          <a:spcPct val="150000"/>
                        </a:lnSpc>
                        <a:buFont typeface="Wingdings" panose="05000000000000000000" pitchFamily="2" charset="2"/>
                        <a:buChar char="Ø"/>
                      </a:pPr>
                      <a:r>
                        <a:rPr lang="en-US" sz="1600" noProof="0"/>
                        <a:t>Method for determining patch label required</a:t>
                      </a:r>
                    </a:p>
                    <a:p>
                      <a:pPr marL="285750" indent="-285750">
                        <a:lnSpc>
                          <a:spcPct val="150000"/>
                        </a:lnSpc>
                        <a:buFont typeface="Wingdings" panose="05000000000000000000" pitchFamily="2" charset="2"/>
                        <a:buChar char="Ø"/>
                      </a:pPr>
                      <a:r>
                        <a:rPr lang="en-US" sz="1600" noProof="0"/>
                        <a:t>Calculate overlaps and do majority voting</a:t>
                      </a:r>
                    </a:p>
                    <a:p>
                      <a:pPr marL="0" indent="0">
                        <a:lnSpc>
                          <a:spcPct val="150000"/>
                        </a:lnSpc>
                        <a:buFont typeface="Wingdings" panose="05000000000000000000" pitchFamily="2" charset="2"/>
                        <a:buNone/>
                      </a:pPr>
                      <a:r>
                        <a:rPr lang="en-US" sz="1600" noProof="0"/>
                        <a:t>+ Potentially more labeled patches </a:t>
                      </a:r>
                    </a:p>
                    <a:p>
                      <a:pPr marL="0" indent="0">
                        <a:lnSpc>
                          <a:spcPct val="150000"/>
                        </a:lnSpc>
                        <a:buFont typeface="Wingdings" panose="05000000000000000000" pitchFamily="2" charset="2"/>
                        <a:buNone/>
                      </a:pPr>
                      <a:r>
                        <a:rPr lang="en-US" sz="1600" noProof="0"/>
                        <a:t>+ No overlaps and gaps between patches</a:t>
                      </a:r>
                    </a:p>
                  </a:txBody>
                  <a:tcPr/>
                </a:tc>
                <a:extLst>
                  <a:ext uri="{0D108BD9-81ED-4DB2-BD59-A6C34878D82A}">
                    <a16:rowId xmlns:a16="http://schemas.microsoft.com/office/drawing/2014/main" val="2702804749"/>
                  </a:ext>
                </a:extLst>
              </a:tr>
            </a:tbl>
          </a:graphicData>
        </a:graphic>
      </p:graphicFrame>
      <p:graphicFrame>
        <p:nvGraphicFramePr>
          <p:cNvPr id="4" name="Table 9">
            <a:extLst>
              <a:ext uri="{FF2B5EF4-FFF2-40B4-BE49-F238E27FC236}">
                <a16:creationId xmlns:a16="http://schemas.microsoft.com/office/drawing/2014/main" id="{F23F8C38-9FA2-897B-6A7B-8FBF01F71547}"/>
              </a:ext>
            </a:extLst>
          </p:cNvPr>
          <p:cNvGraphicFramePr>
            <a:graphicFrameLocks noGrp="1"/>
          </p:cNvGraphicFramePr>
          <p:nvPr>
            <p:extLst>
              <p:ext uri="{D42A27DB-BD31-4B8C-83A1-F6EECF244321}">
                <p14:modId xmlns:p14="http://schemas.microsoft.com/office/powerpoint/2010/main" val="4097281244"/>
              </p:ext>
            </p:extLst>
          </p:nvPr>
        </p:nvGraphicFramePr>
        <p:xfrm>
          <a:off x="2435501" y="863918"/>
          <a:ext cx="7485246" cy="2820549"/>
        </p:xfrm>
        <a:graphic>
          <a:graphicData uri="http://schemas.openxmlformats.org/drawingml/2006/table">
            <a:tbl>
              <a:tblPr firstRow="1" bandRow="1">
                <a:tableStyleId>{69012ECD-51FC-41F1-AA8D-1B2483CD663E}</a:tableStyleId>
              </a:tblPr>
              <a:tblGrid>
                <a:gridCol w="2116366">
                  <a:extLst>
                    <a:ext uri="{9D8B030D-6E8A-4147-A177-3AD203B41FA5}">
                      <a16:colId xmlns:a16="http://schemas.microsoft.com/office/drawing/2014/main" val="1886965931"/>
                    </a:ext>
                  </a:extLst>
                </a:gridCol>
                <a:gridCol w="2542127">
                  <a:extLst>
                    <a:ext uri="{9D8B030D-6E8A-4147-A177-3AD203B41FA5}">
                      <a16:colId xmlns:a16="http://schemas.microsoft.com/office/drawing/2014/main" val="557725226"/>
                    </a:ext>
                  </a:extLst>
                </a:gridCol>
                <a:gridCol w="2826753">
                  <a:extLst>
                    <a:ext uri="{9D8B030D-6E8A-4147-A177-3AD203B41FA5}">
                      <a16:colId xmlns:a16="http://schemas.microsoft.com/office/drawing/2014/main" val="2183244834"/>
                    </a:ext>
                  </a:extLst>
                </a:gridCol>
              </a:tblGrid>
              <a:tr h="356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t>Resolution</a:t>
                      </a:r>
                    </a:p>
                  </a:txBody>
                  <a:tcPr/>
                </a:tc>
                <a:tc>
                  <a:txBody>
                    <a:bodyPr/>
                    <a:lstStyle/>
                    <a:p>
                      <a:r>
                        <a:rPr lang="en-US" sz="1600" noProof="0"/>
                        <a:t>Spot-centered</a:t>
                      </a:r>
                    </a:p>
                  </a:txBody>
                  <a:tcPr/>
                </a:tc>
                <a:tc>
                  <a:txBody>
                    <a:bodyPr/>
                    <a:lstStyle/>
                    <a:p>
                      <a:r>
                        <a:rPr lang="en-US" sz="1600" noProof="0"/>
                        <a:t>Grid-based</a:t>
                      </a:r>
                    </a:p>
                  </a:txBody>
                  <a:tcPr/>
                </a:tc>
                <a:extLst>
                  <a:ext uri="{0D108BD9-81ED-4DB2-BD59-A6C34878D82A}">
                    <a16:rowId xmlns:a16="http://schemas.microsoft.com/office/drawing/2014/main" val="3191850216"/>
                  </a:ext>
                </a:extLst>
              </a:tr>
              <a:tr h="1231964">
                <a:tc>
                  <a:txBody>
                    <a:bodyPr/>
                    <a:lstStyle/>
                    <a:p>
                      <a:endParaRPr lang="en-US" noProof="0"/>
                    </a:p>
                    <a:p>
                      <a:endParaRPr lang="en-US" noProof="0"/>
                    </a:p>
                    <a:p>
                      <a:endParaRPr lang="en-US" noProof="0"/>
                    </a:p>
                    <a:p>
                      <a:r>
                        <a:rPr lang="en-US" sz="1600" noProof="0"/>
                        <a:t>224 x 224</a:t>
                      </a:r>
                    </a:p>
                  </a:txBody>
                  <a:tcPr/>
                </a:tc>
                <a:tc>
                  <a:txBody>
                    <a:bodyPr/>
                    <a:lstStyle/>
                    <a:p>
                      <a:endParaRPr lang="en-US" noProof="0"/>
                    </a:p>
                  </a:txBody>
                  <a:tcPr/>
                </a:tc>
                <a:tc>
                  <a:txBody>
                    <a:bodyPr/>
                    <a:lstStyle/>
                    <a:p>
                      <a:endParaRPr lang="en-US" noProof="0"/>
                    </a:p>
                  </a:txBody>
                  <a:tcPr/>
                </a:tc>
                <a:extLst>
                  <a:ext uri="{0D108BD9-81ED-4DB2-BD59-A6C34878D82A}">
                    <a16:rowId xmlns:a16="http://schemas.microsoft.com/office/drawing/2014/main" val="1698599246"/>
                  </a:ext>
                </a:extLst>
              </a:tr>
              <a:tr h="1231964">
                <a:tc>
                  <a:txBody>
                    <a:bodyPr/>
                    <a:lstStyle/>
                    <a:p>
                      <a:endParaRPr lang="en-US" noProof="0"/>
                    </a:p>
                    <a:p>
                      <a:endParaRPr lang="en-US" noProof="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t>448 x 448</a:t>
                      </a:r>
                    </a:p>
                    <a:p>
                      <a:endParaRPr lang="en-US" noProof="0"/>
                    </a:p>
                  </a:txBody>
                  <a:tcPr/>
                </a:tc>
                <a:tc>
                  <a:txBody>
                    <a:bodyPr/>
                    <a:lstStyle/>
                    <a:p>
                      <a:endParaRPr lang="en-US" noProof="0"/>
                    </a:p>
                  </a:txBody>
                  <a:tcPr/>
                </a:tc>
                <a:tc>
                  <a:txBody>
                    <a:bodyPr/>
                    <a:lstStyle/>
                    <a:p>
                      <a:endParaRPr lang="en-US" noProof="0"/>
                    </a:p>
                  </a:txBody>
                  <a:tcPr/>
                </a:tc>
                <a:extLst>
                  <a:ext uri="{0D108BD9-81ED-4DB2-BD59-A6C34878D82A}">
                    <a16:rowId xmlns:a16="http://schemas.microsoft.com/office/drawing/2014/main" val="2418311741"/>
                  </a:ext>
                </a:extLst>
              </a:tr>
            </a:tbl>
          </a:graphicData>
        </a:graphic>
      </p:graphicFrame>
      <p:pic>
        <p:nvPicPr>
          <p:cNvPr id="6" name="Picture 13" descr="A close-up of a cell with Ice hockey rink in the background&#10;&#10;AI-generated content may be incorrect.">
            <a:extLst>
              <a:ext uri="{FF2B5EF4-FFF2-40B4-BE49-F238E27FC236}">
                <a16:creationId xmlns:a16="http://schemas.microsoft.com/office/drawing/2014/main" id="{F9B8A7BD-42F5-18A4-39D0-DA95D138AA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5465" y="1317985"/>
            <a:ext cx="1088244" cy="1088244"/>
          </a:xfrm>
          <a:prstGeom prst="rect">
            <a:avLst/>
          </a:prstGeom>
        </p:spPr>
      </p:pic>
      <p:pic>
        <p:nvPicPr>
          <p:cNvPr id="7" name="Picture 15" descr="A close-up of a cross-section of a human body&#10;&#10;AI-generated content may be incorrect.">
            <a:extLst>
              <a:ext uri="{FF2B5EF4-FFF2-40B4-BE49-F238E27FC236}">
                <a16:creationId xmlns:a16="http://schemas.microsoft.com/office/drawing/2014/main" id="{810D807D-3064-EE24-60EB-98CB51BFE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2567" y="1257844"/>
            <a:ext cx="1167119" cy="1148385"/>
          </a:xfrm>
          <a:prstGeom prst="rect">
            <a:avLst/>
          </a:prstGeom>
        </p:spPr>
      </p:pic>
      <p:pic>
        <p:nvPicPr>
          <p:cNvPr id="8" name="Picture 17" descr="A close-up of a cross section of a human tissue&#10;&#10;AI-generated content may be incorrect.">
            <a:extLst>
              <a:ext uri="{FF2B5EF4-FFF2-40B4-BE49-F238E27FC236}">
                <a16:creationId xmlns:a16="http://schemas.microsoft.com/office/drawing/2014/main" id="{6E80C2F2-CF0A-F6D0-036A-909067A155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5078" y="2467532"/>
            <a:ext cx="1070776" cy="1082984"/>
          </a:xfrm>
          <a:prstGeom prst="rect">
            <a:avLst/>
          </a:prstGeom>
        </p:spPr>
      </p:pic>
      <p:pic>
        <p:nvPicPr>
          <p:cNvPr id="9" name="Picture 19" descr="A close-up of a cross-section of a human tissue with Ice hockey rink in the background&#10;&#10;AI-generated content may be incorrect.">
            <a:extLst>
              <a:ext uri="{FF2B5EF4-FFF2-40B4-BE49-F238E27FC236}">
                <a16:creationId xmlns:a16="http://schemas.microsoft.com/office/drawing/2014/main" id="{581BD1B0-CC81-FD3B-C017-4EC8F6EE35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5465" y="2493730"/>
            <a:ext cx="1088244" cy="1075139"/>
          </a:xfrm>
          <a:prstGeom prst="rect">
            <a:avLst/>
          </a:prstGeom>
        </p:spPr>
      </p:pic>
    </p:spTree>
    <p:extLst>
      <p:ext uri="{BB962C8B-B14F-4D97-AF65-F5344CB8AC3E}">
        <p14:creationId xmlns:p14="http://schemas.microsoft.com/office/powerpoint/2010/main" val="383231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8309-BAD2-CCC9-57DC-F2152CCC37C0}"/>
              </a:ext>
            </a:extLst>
          </p:cNvPr>
          <p:cNvSpPr>
            <a:spLocks noGrp="1"/>
          </p:cNvSpPr>
          <p:nvPr>
            <p:ph type="title"/>
          </p:nvPr>
        </p:nvSpPr>
        <p:spPr/>
        <p:txBody>
          <a:bodyPr/>
          <a:lstStyle/>
          <a:p>
            <a:r>
              <a:rPr lang="en-US" noProof="0">
                <a:cs typeface="Arial"/>
              </a:rPr>
              <a:t>Label Assignment to Patches</a:t>
            </a:r>
            <a:endParaRPr lang="en-US" noProof="0"/>
          </a:p>
        </p:txBody>
      </p:sp>
      <p:sp>
        <p:nvSpPr>
          <p:cNvPr id="3" name="Text Placeholder 2">
            <a:extLst>
              <a:ext uri="{FF2B5EF4-FFF2-40B4-BE49-F238E27FC236}">
                <a16:creationId xmlns:a16="http://schemas.microsoft.com/office/drawing/2014/main" id="{B115EA61-2908-EB7F-C392-EE43688899D5}"/>
              </a:ext>
            </a:extLst>
          </p:cNvPr>
          <p:cNvSpPr>
            <a:spLocks noGrp="1"/>
          </p:cNvSpPr>
          <p:nvPr>
            <p:ph type="body" sz="quarter" idx="11"/>
          </p:nvPr>
        </p:nvSpPr>
        <p:spPr/>
        <p:txBody>
          <a:bodyPr/>
          <a:lstStyle/>
          <a:p>
            <a:r>
              <a:rPr lang="en-US" noProof="0"/>
              <a:t>Grid-based Label Assignment </a:t>
            </a:r>
          </a:p>
        </p:txBody>
      </p:sp>
      <p:pic>
        <p:nvPicPr>
          <p:cNvPr id="6" name="Content Placeholder 5" descr="A close-up of a microscope&#10;&#10;AI-generated content may be incorrect.">
            <a:extLst>
              <a:ext uri="{FF2B5EF4-FFF2-40B4-BE49-F238E27FC236}">
                <a16:creationId xmlns:a16="http://schemas.microsoft.com/office/drawing/2014/main" id="{ACA2B782-716D-3EEC-8C2C-4F15CAA80064}"/>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7459533" y="1810800"/>
            <a:ext cx="3947697" cy="3986212"/>
          </a:xfrm>
        </p:spPr>
      </p:pic>
      <p:sp>
        <p:nvSpPr>
          <p:cNvPr id="7" name="Content Placeholder 3">
            <a:extLst>
              <a:ext uri="{FF2B5EF4-FFF2-40B4-BE49-F238E27FC236}">
                <a16:creationId xmlns:a16="http://schemas.microsoft.com/office/drawing/2014/main" id="{D54E6366-64E2-1AD6-7A57-EB14B9E373E0}"/>
              </a:ext>
            </a:extLst>
          </p:cNvPr>
          <p:cNvSpPr txBox="1">
            <a:spLocks/>
          </p:cNvSpPr>
          <p:nvPr/>
        </p:nvSpPr>
        <p:spPr>
          <a:xfrm>
            <a:off x="360000" y="1716115"/>
            <a:ext cx="7013566" cy="3953885"/>
          </a:xfrm>
          <a:prstGeom prst="rect">
            <a:avLst/>
          </a:prstGeom>
          <a:noFill/>
        </p:spPr>
        <p:txBody>
          <a:bodyPr vert="horz" lIns="0" tIns="0" rIns="0" bIns="0" rtlCol="0" anchor="t" anchorCtr="0">
            <a:noAutofit/>
          </a:bodyPr>
          <a:lstStyle>
            <a:lvl1pPr marL="216000" indent="-2160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mn-lt"/>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mn-lt"/>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mn-lt"/>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Tx/>
              <a:buChar char="-"/>
              <a:tabLst>
                <a:tab pos="863600" algn="l"/>
              </a:tabLst>
              <a:defRPr lang="de-DE" sz="1600" kern="1200">
                <a:solidFill>
                  <a:schemeClr val="tx1"/>
                </a:solidFill>
                <a:latin typeface="+mn-lt"/>
                <a:ea typeface="+mn-ea"/>
                <a:cs typeface="Arial" panose="020B0604020202020204" pitchFamily="34" charset="0"/>
              </a:defRPr>
            </a:lvl4pPr>
            <a:lvl5pPr marL="647700" indent="0" algn="l" rtl="0" eaLnBrk="1" fontAlgn="base" hangingPunct="1">
              <a:lnSpc>
                <a:spcPct val="90000"/>
              </a:lnSpc>
              <a:spcBef>
                <a:spcPct val="0"/>
              </a:spcBef>
              <a:spcAft>
                <a:spcPct val="0"/>
              </a:spcAft>
              <a:buClr>
                <a:schemeClr val="tx2"/>
              </a:buClr>
              <a:buFontTx/>
              <a:buNone/>
              <a:tabLst>
                <a:tab pos="895350" algn="l"/>
              </a:tabLst>
              <a:defRPr lang="de-DE" sz="16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647700" indent="0" algn="l" defTabSz="914400" rtl="0" eaLnBrk="1" latinLnBrk="0" hangingPunct="1">
              <a:lnSpc>
                <a:spcPct val="90000"/>
              </a:lnSpc>
              <a:spcBef>
                <a:spcPts val="0"/>
              </a:spcBef>
              <a:buFont typeface="Arial" panose="020B0604020202020204" pitchFamily="34" charset="0"/>
              <a:buNone/>
              <a:defRPr lang="de-DE" sz="1600" kern="1200">
                <a:solidFill>
                  <a:schemeClr val="tx1"/>
                </a:solidFill>
                <a:latin typeface="+mn-lt"/>
                <a:ea typeface="+mn-ea"/>
                <a:cs typeface="Arial" panose="020B0604020202020204" pitchFamily="34" charset="0"/>
              </a:defRPr>
            </a:lvl9pPr>
          </a:lstStyle>
          <a:p>
            <a:pPr>
              <a:lnSpc>
                <a:spcPct val="150000"/>
              </a:lnSpc>
            </a:pPr>
            <a:r>
              <a:rPr lang="en-US" sz="2400" b="1" noProof="0"/>
              <a:t>Per patch:</a:t>
            </a:r>
          </a:p>
          <a:p>
            <a:pPr marL="558800" lvl="1" indent="-342900">
              <a:lnSpc>
                <a:spcPct val="150000"/>
              </a:lnSpc>
              <a:buFont typeface="+mj-lt"/>
              <a:buAutoNum type="arabicPeriod"/>
            </a:pPr>
            <a:r>
              <a:rPr lang="en-US" sz="2000" noProof="0"/>
              <a:t>Compute overlaps of spots with patch</a:t>
            </a:r>
          </a:p>
          <a:p>
            <a:pPr marL="558800" lvl="1" indent="-342900">
              <a:lnSpc>
                <a:spcPct val="150000"/>
              </a:lnSpc>
              <a:buFont typeface="+mj-lt"/>
              <a:buAutoNum type="arabicPeriod"/>
            </a:pPr>
            <a:r>
              <a:rPr lang="en-US" sz="2000" noProof="0"/>
              <a:t>Assign label based on overlap-weighted majority voting</a:t>
            </a:r>
          </a:p>
          <a:p>
            <a:pPr lvl="1">
              <a:lnSpc>
                <a:spcPct val="150000"/>
              </a:lnSpc>
              <a:buFont typeface="Arial" panose="020B0604020202020204" pitchFamily="34" charset="0"/>
              <a:buChar char="•"/>
            </a:pPr>
            <a:r>
              <a:rPr lang="en-US" sz="2000"/>
              <a:t>C</a:t>
            </a:r>
            <a:r>
              <a:rPr lang="en-US" sz="2000" noProof="0" err="1"/>
              <a:t>ompute</a:t>
            </a:r>
            <a:r>
              <a:rPr lang="en-US" sz="2000" noProof="0"/>
              <a:t> confidence score for label assignment</a:t>
            </a:r>
          </a:p>
          <a:p>
            <a:pPr lvl="2">
              <a:lnSpc>
                <a:spcPct val="150000"/>
              </a:lnSpc>
              <a:buFont typeface="Wingdings" panose="05000000000000000000" pitchFamily="2" charset="2"/>
              <a:buChar char="Ø"/>
            </a:pPr>
            <a:r>
              <a:rPr lang="en-US" sz="2000" noProof="0"/>
              <a:t>Used for supervised learning</a:t>
            </a:r>
          </a:p>
          <a:p>
            <a:pPr lvl="1">
              <a:lnSpc>
                <a:spcPct val="150000"/>
              </a:lnSpc>
              <a:buFont typeface="Arial" panose="020B0604020202020204" pitchFamily="34" charset="0"/>
              <a:buChar char="•"/>
            </a:pPr>
            <a:r>
              <a:rPr lang="en-US" sz="2000" noProof="0"/>
              <a:t> Score based on:</a:t>
            </a:r>
          </a:p>
          <a:p>
            <a:pPr lvl="2">
              <a:lnSpc>
                <a:spcPct val="150000"/>
              </a:lnSpc>
              <a:buFont typeface="Wingdings" panose="05000000000000000000" pitchFamily="2" charset="2"/>
              <a:buChar char="Ø"/>
            </a:pPr>
            <a:r>
              <a:rPr lang="en-US" sz="2000"/>
              <a:t>Label a</a:t>
            </a:r>
            <a:r>
              <a:rPr lang="en-US" sz="2000" noProof="0" err="1"/>
              <a:t>greement</a:t>
            </a:r>
            <a:r>
              <a:rPr lang="en-US" sz="2000" noProof="0"/>
              <a:t> for overlapping spots </a:t>
            </a:r>
          </a:p>
          <a:p>
            <a:pPr lvl="2">
              <a:lnSpc>
                <a:spcPct val="150000"/>
              </a:lnSpc>
              <a:buFont typeface="Wingdings" panose="05000000000000000000" pitchFamily="2" charset="2"/>
              <a:buChar char="Ø"/>
            </a:pPr>
            <a:r>
              <a:rPr lang="en-US" sz="2000" noProof="0"/>
              <a:t>Amount of overlap</a:t>
            </a:r>
          </a:p>
        </p:txBody>
      </p:sp>
    </p:spTree>
    <p:extLst>
      <p:ext uri="{BB962C8B-B14F-4D97-AF65-F5344CB8AC3E}">
        <p14:creationId xmlns:p14="http://schemas.microsoft.com/office/powerpoint/2010/main" val="1005059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4FA43-3FAE-BE45-CC62-3680B77545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4B1137F-5BC0-9469-DE25-D5B676A5FA37}"/>
              </a:ext>
            </a:extLst>
          </p:cNvPr>
          <p:cNvSpPr>
            <a:spLocks noGrp="1"/>
          </p:cNvSpPr>
          <p:nvPr>
            <p:ph type="ctrTitle"/>
          </p:nvPr>
        </p:nvSpPr>
        <p:spPr>
          <a:xfrm>
            <a:off x="360000" y="3429843"/>
            <a:ext cx="11473200" cy="2134378"/>
          </a:xfrm>
        </p:spPr>
        <p:txBody>
          <a:bodyPr/>
          <a:lstStyle/>
          <a:p>
            <a:pPr algn="ctr"/>
            <a:r>
              <a:rPr lang="en-US" sz="4800" noProof="0">
                <a:cs typeface="Arial"/>
              </a:rPr>
              <a:t>Supervised Learning Approaches</a:t>
            </a:r>
            <a:br>
              <a:rPr lang="en-US" sz="4800" noProof="0">
                <a:cs typeface="Arial"/>
              </a:rPr>
            </a:br>
            <a:r>
              <a:rPr lang="en-US" sz="4800" noProof="0">
                <a:cs typeface="Arial"/>
              </a:rPr>
              <a:t>for</a:t>
            </a:r>
            <a:br>
              <a:rPr lang="en-US" sz="4800" noProof="0">
                <a:cs typeface="Arial"/>
              </a:rPr>
            </a:br>
            <a:r>
              <a:rPr lang="en-US" sz="4800" noProof="0">
                <a:cs typeface="Arial"/>
              </a:rPr>
              <a:t>Cell Type Prediction</a:t>
            </a:r>
            <a:endParaRPr lang="en-US" sz="4800" noProof="0"/>
          </a:p>
        </p:txBody>
      </p:sp>
    </p:spTree>
    <p:extLst>
      <p:ext uri="{BB962C8B-B14F-4D97-AF65-F5344CB8AC3E}">
        <p14:creationId xmlns:p14="http://schemas.microsoft.com/office/powerpoint/2010/main" val="1423976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F329-B104-40E2-DB8E-9C00B7663BC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3F8A6AA-EB65-9BF3-5ED6-1E21BC525846}"/>
              </a:ext>
            </a:extLst>
          </p:cNvPr>
          <p:cNvSpPr>
            <a:spLocks noGrp="1"/>
          </p:cNvSpPr>
          <p:nvPr>
            <p:ph type="title"/>
          </p:nvPr>
        </p:nvSpPr>
        <p:spPr/>
        <p:txBody>
          <a:bodyPr/>
          <a:lstStyle/>
          <a:p>
            <a:r>
              <a:rPr lang="en-US" noProof="0">
                <a:cs typeface="Arial"/>
              </a:rPr>
              <a:t>Approaches for Cell Type Prediction using Histology Data</a:t>
            </a:r>
            <a:endParaRPr lang="en-US" noProof="0"/>
          </a:p>
        </p:txBody>
      </p:sp>
      <p:sp>
        <p:nvSpPr>
          <p:cNvPr id="3" name="Textplatzhalter 2">
            <a:extLst>
              <a:ext uri="{FF2B5EF4-FFF2-40B4-BE49-F238E27FC236}">
                <a16:creationId xmlns:a16="http://schemas.microsoft.com/office/drawing/2014/main" id="{9ECA9917-6AD0-7AE4-F204-726F8F484B01}"/>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sp>
        <p:nvSpPr>
          <p:cNvPr id="5" name="Textplatzhalter 2">
            <a:extLst>
              <a:ext uri="{FF2B5EF4-FFF2-40B4-BE49-F238E27FC236}">
                <a16:creationId xmlns:a16="http://schemas.microsoft.com/office/drawing/2014/main" id="{80CF0653-ACDB-69A2-1386-86F11324ECAE}"/>
              </a:ext>
            </a:extLst>
          </p:cNvPr>
          <p:cNvSpPr txBox="1">
            <a:spLocks/>
          </p:cNvSpPr>
          <p:nvPr/>
        </p:nvSpPr>
        <p:spPr>
          <a:xfrm>
            <a:off x="512400" y="1304399"/>
            <a:ext cx="11473200" cy="4869422"/>
          </a:xfrm>
          <a:prstGeom prst="rect">
            <a:avLst/>
          </a:prstGeom>
        </p:spPr>
        <p:txBody>
          <a:bodyPr vert="horz" lIns="0" tIns="0" rIns="0" bIns="0" rtlCol="0" anchor="t" anchorCtr="0">
            <a:noAutofit/>
          </a:bodyPr>
          <a:lstStyle>
            <a:lvl1pPr marL="0" indent="0" algn="l" defTabSz="215900" rtl="0" eaLnBrk="1" fontAlgn="base" hangingPunct="1">
              <a:lnSpc>
                <a:spcPct val="100000"/>
              </a:lnSpc>
              <a:spcBef>
                <a:spcPct val="0"/>
              </a:spcBef>
              <a:spcAft>
                <a:spcPct val="0"/>
              </a:spcAft>
              <a:buClr>
                <a:schemeClr val="tx2"/>
              </a:buClr>
              <a:buFontTx/>
              <a:buNone/>
              <a:tabLst>
                <a:tab pos="215900" algn="l"/>
              </a:tabLst>
              <a:defRPr sz="2000" b="1" kern="1200">
                <a:solidFill>
                  <a:schemeClr val="tx1"/>
                </a:solidFill>
                <a:latin typeface="+mn-lt"/>
                <a:ea typeface="+mn-ea"/>
                <a:cs typeface="Arial" panose="020B0604020202020204" pitchFamily="34" charset="0"/>
              </a:defRPr>
            </a:lvl1pPr>
            <a:lvl2pPr marL="457200" indent="0" algn="l" rtl="0" eaLnBrk="1" fontAlgn="base" hangingPunct="1">
              <a:spcBef>
                <a:spcPct val="0"/>
              </a:spcBef>
              <a:spcAft>
                <a:spcPct val="0"/>
              </a:spcAft>
              <a:buClr>
                <a:schemeClr val="tx2"/>
              </a:buClr>
              <a:buFontTx/>
              <a:buNone/>
              <a:tabLst>
                <a:tab pos="431800" algn="l"/>
              </a:tabLst>
              <a:defRPr sz="1800" kern="1200">
                <a:solidFill>
                  <a:schemeClr val="tx1"/>
                </a:solidFill>
                <a:latin typeface="+mn-lt"/>
                <a:ea typeface="+mn-ea"/>
                <a:cs typeface="Arial" panose="020B0604020202020204" pitchFamily="34" charset="0"/>
              </a:defRPr>
            </a:lvl2pPr>
            <a:lvl3pPr marL="914400" indent="0" algn="l" defTabSz="215900" rtl="0" eaLnBrk="1" fontAlgn="base" hangingPunct="1">
              <a:spcBef>
                <a:spcPct val="0"/>
              </a:spcBef>
              <a:spcAft>
                <a:spcPct val="0"/>
              </a:spcAft>
              <a:buClr>
                <a:schemeClr val="tx2"/>
              </a:buClr>
              <a:buSzPct val="80000"/>
              <a:buFontTx/>
              <a:buNone/>
              <a:tabLst>
                <a:tab pos="647700" algn="l"/>
              </a:tabLst>
              <a:defRPr sz="1800" kern="1200">
                <a:solidFill>
                  <a:schemeClr val="tx1"/>
                </a:solidFill>
                <a:latin typeface="+mn-lt"/>
                <a:ea typeface="+mn-ea"/>
                <a:cs typeface="Arial" panose="020B0604020202020204" pitchFamily="34" charset="0"/>
              </a:defRPr>
            </a:lvl3pPr>
            <a:lvl4pPr marL="1371600" indent="0" algn="l" defTabSz="215900" rtl="0" eaLnBrk="1" fontAlgn="base" hangingPunct="1">
              <a:spcBef>
                <a:spcPct val="0"/>
              </a:spcBef>
              <a:spcAft>
                <a:spcPct val="0"/>
              </a:spcAft>
              <a:buClr>
                <a:schemeClr val="tx2"/>
              </a:buClr>
              <a:buSzPct val="100000"/>
              <a:buFontTx/>
              <a:buNone/>
              <a:tabLst>
                <a:tab pos="863600" algn="l"/>
              </a:tabLst>
              <a:defRPr lang="de-DE" sz="1800" kern="1200">
                <a:solidFill>
                  <a:schemeClr val="tx1"/>
                </a:solidFill>
                <a:latin typeface="+mn-lt"/>
                <a:ea typeface="+mn-ea"/>
                <a:cs typeface="Arial" panose="020B0604020202020204" pitchFamily="34" charset="0"/>
              </a:defRPr>
            </a:lvl4pPr>
            <a:lvl5pPr marL="1828800" indent="0" algn="l" rtl="0" eaLnBrk="1" fontAlgn="base" hangingPunct="1">
              <a:lnSpc>
                <a:spcPct val="90000"/>
              </a:lnSpc>
              <a:spcBef>
                <a:spcPct val="0"/>
              </a:spcBef>
              <a:spcAft>
                <a:spcPct val="0"/>
              </a:spcAft>
              <a:buClr>
                <a:schemeClr val="tx2"/>
              </a:buClr>
              <a:buFontTx/>
              <a:buNone/>
              <a:tabLst>
                <a:tab pos="895350" algn="l"/>
              </a:tabLst>
              <a:defRPr lang="de-DE" sz="18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863600" indent="-215900" algn="l" defTabSz="914400" rtl="0" eaLnBrk="1" latinLnBrk="0" hangingPunct="1">
              <a:lnSpc>
                <a:spcPct val="90000"/>
              </a:lnSpc>
              <a:spcBef>
                <a:spcPts val="0"/>
              </a:spcBef>
              <a:buFont typeface="Arial" panose="020B0604020202020204" pitchFamily="34" charset="0"/>
              <a:buChar char="-"/>
              <a:defRPr lang="de-DE" sz="1600" kern="1200" dirty="0" smtClean="0">
                <a:solidFill>
                  <a:schemeClr val="tx1"/>
                </a:solidFill>
                <a:latin typeface="+mn-lt"/>
                <a:ea typeface="+mn-ea"/>
                <a:cs typeface="Arial" panose="020B0604020202020204" pitchFamily="34" charset="0"/>
              </a:defRPr>
            </a:lvl9pPr>
          </a:lstStyle>
          <a:p>
            <a:pPr marL="342900" indent="-342900">
              <a:lnSpc>
                <a:spcPct val="150000"/>
              </a:lnSpc>
              <a:spcBef>
                <a:spcPts val="600"/>
              </a:spcBef>
              <a:buFont typeface="Arial"/>
              <a:buChar char="•"/>
            </a:pPr>
            <a:r>
              <a:rPr lang="en-US" b="0" noProof="0">
                <a:cs typeface="Arial"/>
              </a:rPr>
              <a:t>Approaches:</a:t>
            </a:r>
            <a:endParaRPr lang="en-US" noProof="0"/>
          </a:p>
          <a:p>
            <a:pPr marL="800100" lvl="1" indent="-342900">
              <a:lnSpc>
                <a:spcPct val="150000"/>
              </a:lnSpc>
              <a:spcBef>
                <a:spcPts val="600"/>
              </a:spcBef>
              <a:buAutoNum type="arabicPeriod"/>
            </a:pPr>
            <a:r>
              <a:rPr lang="en-US" noProof="0">
                <a:cs typeface="Arial"/>
              </a:rPr>
              <a:t>Based </a:t>
            </a:r>
            <a:r>
              <a:rPr lang="en-US">
                <a:cs typeface="Arial"/>
              </a:rPr>
              <a:t>only on Histology</a:t>
            </a:r>
            <a:r>
              <a:rPr lang="en-US" noProof="0">
                <a:cs typeface="Arial"/>
              </a:rPr>
              <a:t> Data</a:t>
            </a:r>
            <a:endParaRPr lang="en-US" noProof="0"/>
          </a:p>
          <a:p>
            <a:pPr marL="1257300" lvl="2" indent="-342900">
              <a:lnSpc>
                <a:spcPct val="150000"/>
              </a:lnSpc>
              <a:spcBef>
                <a:spcPts val="600"/>
              </a:spcBef>
              <a:buFont typeface="Wingdings"/>
              <a:buChar char="§"/>
            </a:pPr>
            <a:r>
              <a:rPr lang="en-US">
                <a:cs typeface="Arial"/>
              </a:rPr>
              <a:t>Single Patch</a:t>
            </a:r>
          </a:p>
          <a:p>
            <a:pPr marL="1257300" lvl="2" indent="-342900">
              <a:lnSpc>
                <a:spcPct val="150000"/>
              </a:lnSpc>
              <a:spcBef>
                <a:spcPts val="600"/>
              </a:spcBef>
              <a:buFont typeface="Wingdings"/>
              <a:buChar char="§"/>
            </a:pPr>
            <a:r>
              <a:rPr lang="en-US">
                <a:cs typeface="Arial"/>
              </a:rPr>
              <a:t>Multi Patch</a:t>
            </a:r>
          </a:p>
          <a:p>
            <a:pPr marL="800100" lvl="1" indent="-342900">
              <a:lnSpc>
                <a:spcPct val="150000"/>
              </a:lnSpc>
              <a:spcBef>
                <a:spcPts val="600"/>
              </a:spcBef>
              <a:buAutoNum type="arabicPeriod"/>
            </a:pPr>
            <a:r>
              <a:rPr lang="en-US" noProof="0">
                <a:cs typeface="Arial"/>
              </a:rPr>
              <a:t>Based on Histology Data + Gene expression</a:t>
            </a: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spTree>
    <p:extLst>
      <p:ext uri="{BB962C8B-B14F-4D97-AF65-F5344CB8AC3E}">
        <p14:creationId xmlns:p14="http://schemas.microsoft.com/office/powerpoint/2010/main" val="1826655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3A122-1D33-381E-FB6A-C793891A983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F093A7C-D899-5B26-5F43-58A8589C1F6B}"/>
              </a:ext>
            </a:extLst>
          </p:cNvPr>
          <p:cNvSpPr>
            <a:spLocks noGrp="1"/>
          </p:cNvSpPr>
          <p:nvPr>
            <p:ph type="title"/>
          </p:nvPr>
        </p:nvSpPr>
        <p:spPr/>
        <p:txBody>
          <a:bodyPr/>
          <a:lstStyle/>
          <a:p>
            <a:r>
              <a:rPr lang="en-US" noProof="0">
                <a:cs typeface="Arial"/>
              </a:rPr>
              <a:t>Supervised Learning Method </a:t>
            </a:r>
            <a:r>
              <a:rPr lang="en-US">
                <a:cs typeface="Arial"/>
              </a:rPr>
              <a:t>– Single Patch</a:t>
            </a:r>
            <a:endParaRPr lang="en-US" noProof="0"/>
          </a:p>
        </p:txBody>
      </p:sp>
      <p:sp>
        <p:nvSpPr>
          <p:cNvPr id="3" name="Textplatzhalter 2">
            <a:extLst>
              <a:ext uri="{FF2B5EF4-FFF2-40B4-BE49-F238E27FC236}">
                <a16:creationId xmlns:a16="http://schemas.microsoft.com/office/drawing/2014/main" id="{47CEA768-7A23-0F3F-4815-338EF1A3E952}"/>
              </a:ext>
            </a:extLst>
          </p:cNvPr>
          <p:cNvSpPr>
            <a:spLocks noGrp="1"/>
          </p:cNvSpPr>
          <p:nvPr>
            <p:ph type="body" sz="quarter" idx="11"/>
          </p:nvPr>
        </p:nvSpPr>
        <p:spPr/>
        <p:txBody>
          <a:bodyPr/>
          <a:lstStyle/>
          <a:p>
            <a:r>
              <a:rPr lang="en-US" noProof="0"/>
              <a:t>Training data – spot-centered</a:t>
            </a:r>
          </a:p>
        </p:txBody>
      </p:sp>
      <p:pic>
        <p:nvPicPr>
          <p:cNvPr id="9" name="Picture 8" descr="A screen shot of a computer screen&#10;&#10;AI-generated content may be incorrect.">
            <a:extLst>
              <a:ext uri="{FF2B5EF4-FFF2-40B4-BE49-F238E27FC236}">
                <a16:creationId xmlns:a16="http://schemas.microsoft.com/office/drawing/2014/main" id="{916DD53C-5F29-039A-9D65-5F895A463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612" y="1611521"/>
            <a:ext cx="4127842" cy="3551470"/>
          </a:xfrm>
          <a:prstGeom prst="rect">
            <a:avLst/>
          </a:prstGeom>
        </p:spPr>
      </p:pic>
      <p:pic>
        <p:nvPicPr>
          <p:cNvPr id="11" name="Picture 10" descr="A screen shot of a computer generated image&#10;&#10;AI-generated content may be incorrect.">
            <a:extLst>
              <a:ext uri="{FF2B5EF4-FFF2-40B4-BE49-F238E27FC236}">
                <a16:creationId xmlns:a16="http://schemas.microsoft.com/office/drawing/2014/main" id="{0E4C8AA2-FB6F-51C3-EBDD-0E672FFE4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774" y="1611521"/>
            <a:ext cx="4127842" cy="3551470"/>
          </a:xfrm>
          <a:prstGeom prst="rect">
            <a:avLst/>
          </a:prstGeom>
        </p:spPr>
      </p:pic>
      <p:sp>
        <p:nvSpPr>
          <p:cNvPr id="12" name="TextBox 11">
            <a:extLst>
              <a:ext uri="{FF2B5EF4-FFF2-40B4-BE49-F238E27FC236}">
                <a16:creationId xmlns:a16="http://schemas.microsoft.com/office/drawing/2014/main" id="{395BBE59-3526-DEF0-0F4D-5609A1B141D9}"/>
              </a:ext>
            </a:extLst>
          </p:cNvPr>
          <p:cNvSpPr txBox="1"/>
          <p:nvPr/>
        </p:nvSpPr>
        <p:spPr>
          <a:xfrm>
            <a:off x="1094612" y="5162991"/>
            <a:ext cx="4564616" cy="1754326"/>
          </a:xfrm>
          <a:prstGeom prst="rect">
            <a:avLst/>
          </a:prstGeom>
          <a:noFill/>
        </p:spPr>
        <p:txBody>
          <a:bodyPr wrap="square" rtlCol="0">
            <a:spAutoFit/>
          </a:bodyPr>
          <a:lstStyle/>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kern="1200" noProof="0">
                <a:solidFill>
                  <a:schemeClr val="tx1"/>
                </a:solidFill>
                <a:latin typeface="+mn-lt"/>
                <a:ea typeface="+mn-ea"/>
                <a:cs typeface="Arial" panose="020B0604020202020204" pitchFamily="34" charset="0"/>
              </a:rPr>
              <a:t>224 x 224 pixels patches</a:t>
            </a:r>
          </a:p>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noProof="0">
                <a:latin typeface="+mn-lt"/>
                <a:cs typeface="Arial" panose="020B0604020202020204" pitchFamily="34" charset="0"/>
              </a:rPr>
              <a:t>4371 patches</a:t>
            </a:r>
          </a:p>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noProof="0">
                <a:latin typeface="+mn-lt"/>
                <a:cs typeface="Arial" panose="020B0604020202020204" pitchFamily="34" charset="0"/>
              </a:rPr>
              <a:t>7 classes</a:t>
            </a:r>
          </a:p>
          <a:p>
            <a:pPr algn="l" defTabSz="215900" rtl="0" eaLnBrk="1" fontAlgn="base" hangingPunct="1">
              <a:spcBef>
                <a:spcPct val="0"/>
              </a:spcBef>
              <a:spcAft>
                <a:spcPct val="0"/>
              </a:spcAft>
              <a:buClr>
                <a:schemeClr val="tx2"/>
              </a:buClr>
              <a:tabLst>
                <a:tab pos="215900" algn="l"/>
              </a:tabLst>
            </a:pPr>
            <a:endParaRPr lang="en-US" kern="1200" noProof="0">
              <a:solidFill>
                <a:schemeClr val="tx1"/>
              </a:solidFill>
              <a:latin typeface="+mn-lt"/>
              <a:ea typeface="+mn-ea"/>
              <a:cs typeface="Arial" panose="020B0604020202020204" pitchFamily="34" charset="0"/>
            </a:endParaRPr>
          </a:p>
          <a:p>
            <a:pPr algn="l" defTabSz="215900" rtl="0" eaLnBrk="1" fontAlgn="base" hangingPunct="1">
              <a:spcBef>
                <a:spcPct val="0"/>
              </a:spcBef>
              <a:spcAft>
                <a:spcPct val="0"/>
              </a:spcAft>
              <a:buClr>
                <a:schemeClr val="tx2"/>
              </a:buClr>
              <a:tabLst>
                <a:tab pos="215900" algn="l"/>
              </a:tabLst>
            </a:pPr>
            <a:endParaRPr lang="en-US" noProof="0">
              <a:latin typeface="+mn-lt"/>
              <a:cs typeface="Arial" panose="020B0604020202020204" pitchFamily="34" charset="0"/>
            </a:endParaRPr>
          </a:p>
          <a:p>
            <a:pPr algn="l" defTabSz="215900" rtl="0" eaLnBrk="1" fontAlgn="base" hangingPunct="1">
              <a:spcBef>
                <a:spcPct val="0"/>
              </a:spcBef>
              <a:spcAft>
                <a:spcPct val="0"/>
              </a:spcAft>
              <a:buClr>
                <a:schemeClr val="tx2"/>
              </a:buClr>
              <a:tabLst>
                <a:tab pos="215900" algn="l"/>
              </a:tabLst>
            </a:pPr>
            <a:endParaRPr lang="en-US" kern="1200" noProof="0">
              <a:solidFill>
                <a:schemeClr val="tx1"/>
              </a:solidFill>
              <a:latin typeface="+mn-lt"/>
              <a:ea typeface="+mn-ea"/>
              <a:cs typeface="Arial" panose="020B0604020202020204" pitchFamily="34" charset="0"/>
            </a:endParaRPr>
          </a:p>
        </p:txBody>
      </p:sp>
      <p:sp>
        <p:nvSpPr>
          <p:cNvPr id="14" name="TextBox 13">
            <a:extLst>
              <a:ext uri="{FF2B5EF4-FFF2-40B4-BE49-F238E27FC236}">
                <a16:creationId xmlns:a16="http://schemas.microsoft.com/office/drawing/2014/main" id="{BF49EDC0-99DF-65A5-AA91-CBC4017F2793}"/>
              </a:ext>
            </a:extLst>
          </p:cNvPr>
          <p:cNvSpPr txBox="1"/>
          <p:nvPr/>
        </p:nvSpPr>
        <p:spPr>
          <a:xfrm>
            <a:off x="6532772" y="5162991"/>
            <a:ext cx="4564616" cy="1754326"/>
          </a:xfrm>
          <a:prstGeom prst="rect">
            <a:avLst/>
          </a:prstGeom>
          <a:noFill/>
        </p:spPr>
        <p:txBody>
          <a:bodyPr wrap="square" rtlCol="0">
            <a:spAutoFit/>
          </a:bodyPr>
          <a:lstStyle/>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noProof="0">
                <a:latin typeface="+mn-lt"/>
                <a:cs typeface="Arial" panose="020B0604020202020204" pitchFamily="34" charset="0"/>
              </a:rPr>
              <a:t>448</a:t>
            </a:r>
            <a:r>
              <a:rPr lang="en-US" kern="1200" noProof="0">
                <a:solidFill>
                  <a:schemeClr val="tx1"/>
                </a:solidFill>
                <a:latin typeface="+mn-lt"/>
                <a:ea typeface="+mn-ea"/>
                <a:cs typeface="Arial" panose="020B0604020202020204" pitchFamily="34" charset="0"/>
              </a:rPr>
              <a:t> x 448 pixels patches</a:t>
            </a:r>
          </a:p>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noProof="0">
                <a:latin typeface="+mn-lt"/>
                <a:cs typeface="Arial" panose="020B0604020202020204" pitchFamily="34" charset="0"/>
              </a:rPr>
              <a:t>4371 patches</a:t>
            </a:r>
          </a:p>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noProof="0">
                <a:latin typeface="+mn-lt"/>
                <a:cs typeface="Arial" panose="020B0604020202020204" pitchFamily="34" charset="0"/>
              </a:rPr>
              <a:t>7 classes</a:t>
            </a:r>
          </a:p>
          <a:p>
            <a:pPr algn="l" defTabSz="215900" rtl="0" eaLnBrk="1" fontAlgn="base" hangingPunct="1">
              <a:spcBef>
                <a:spcPct val="0"/>
              </a:spcBef>
              <a:spcAft>
                <a:spcPct val="0"/>
              </a:spcAft>
              <a:buClr>
                <a:schemeClr val="tx2"/>
              </a:buClr>
              <a:tabLst>
                <a:tab pos="215900" algn="l"/>
              </a:tabLst>
            </a:pPr>
            <a:endParaRPr lang="en-US" kern="1200" noProof="0">
              <a:solidFill>
                <a:schemeClr val="tx1"/>
              </a:solidFill>
              <a:latin typeface="+mn-lt"/>
              <a:ea typeface="+mn-ea"/>
              <a:cs typeface="Arial" panose="020B0604020202020204" pitchFamily="34" charset="0"/>
            </a:endParaRPr>
          </a:p>
          <a:p>
            <a:pPr algn="l" defTabSz="215900" rtl="0" eaLnBrk="1" fontAlgn="base" hangingPunct="1">
              <a:spcBef>
                <a:spcPct val="0"/>
              </a:spcBef>
              <a:spcAft>
                <a:spcPct val="0"/>
              </a:spcAft>
              <a:buClr>
                <a:schemeClr val="tx2"/>
              </a:buClr>
              <a:tabLst>
                <a:tab pos="215900" algn="l"/>
              </a:tabLst>
            </a:pPr>
            <a:endParaRPr lang="en-US" noProof="0">
              <a:latin typeface="+mn-lt"/>
              <a:cs typeface="Arial" panose="020B0604020202020204" pitchFamily="34" charset="0"/>
            </a:endParaRPr>
          </a:p>
          <a:p>
            <a:pPr algn="l" defTabSz="215900" rtl="0" eaLnBrk="1" fontAlgn="base" hangingPunct="1">
              <a:spcBef>
                <a:spcPct val="0"/>
              </a:spcBef>
              <a:spcAft>
                <a:spcPct val="0"/>
              </a:spcAft>
              <a:buClr>
                <a:schemeClr val="tx2"/>
              </a:buClr>
              <a:tabLst>
                <a:tab pos="215900" algn="l"/>
              </a:tabLst>
            </a:pPr>
            <a:endParaRPr lang="en-US" kern="1200" noProof="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673704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06711-A532-AC8A-A941-A2D09A14C25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09ED65-3C7A-956B-1253-B5F059A7D298}"/>
              </a:ext>
            </a:extLst>
          </p:cNvPr>
          <p:cNvSpPr>
            <a:spLocks noGrp="1"/>
          </p:cNvSpPr>
          <p:nvPr>
            <p:ph type="title"/>
          </p:nvPr>
        </p:nvSpPr>
        <p:spPr/>
        <p:txBody>
          <a:bodyPr/>
          <a:lstStyle/>
          <a:p>
            <a:r>
              <a:rPr lang="en-US" noProof="0">
                <a:cs typeface="Arial"/>
              </a:rPr>
              <a:t>Supervised Learning Method </a:t>
            </a:r>
            <a:r>
              <a:rPr lang="en-US">
                <a:cs typeface="Arial"/>
              </a:rPr>
              <a:t>– Single Patch</a:t>
            </a:r>
            <a:endParaRPr lang="en-US" noProof="0"/>
          </a:p>
        </p:txBody>
      </p:sp>
      <p:sp>
        <p:nvSpPr>
          <p:cNvPr id="3" name="Textplatzhalter 2">
            <a:extLst>
              <a:ext uri="{FF2B5EF4-FFF2-40B4-BE49-F238E27FC236}">
                <a16:creationId xmlns:a16="http://schemas.microsoft.com/office/drawing/2014/main" id="{DED89734-C68F-DDA3-0090-333A1963F2F6}"/>
              </a:ext>
            </a:extLst>
          </p:cNvPr>
          <p:cNvSpPr>
            <a:spLocks noGrp="1"/>
          </p:cNvSpPr>
          <p:nvPr>
            <p:ph type="body" sz="quarter" idx="11"/>
          </p:nvPr>
        </p:nvSpPr>
        <p:spPr/>
        <p:txBody>
          <a:bodyPr/>
          <a:lstStyle/>
          <a:p>
            <a:r>
              <a:rPr lang="en-US" noProof="0"/>
              <a:t>Training data – grid-based</a:t>
            </a:r>
          </a:p>
        </p:txBody>
      </p:sp>
      <p:sp>
        <p:nvSpPr>
          <p:cNvPr id="12" name="TextBox 11">
            <a:extLst>
              <a:ext uri="{FF2B5EF4-FFF2-40B4-BE49-F238E27FC236}">
                <a16:creationId xmlns:a16="http://schemas.microsoft.com/office/drawing/2014/main" id="{B374DEE1-231D-F469-3A31-713F70350191}"/>
              </a:ext>
            </a:extLst>
          </p:cNvPr>
          <p:cNvSpPr txBox="1"/>
          <p:nvPr/>
        </p:nvSpPr>
        <p:spPr>
          <a:xfrm>
            <a:off x="1094612" y="5162991"/>
            <a:ext cx="4564616" cy="1754326"/>
          </a:xfrm>
          <a:prstGeom prst="rect">
            <a:avLst/>
          </a:prstGeom>
          <a:noFill/>
        </p:spPr>
        <p:txBody>
          <a:bodyPr wrap="square" rtlCol="0">
            <a:spAutoFit/>
          </a:bodyPr>
          <a:lstStyle/>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kern="1200" noProof="0">
                <a:solidFill>
                  <a:schemeClr val="tx1"/>
                </a:solidFill>
                <a:latin typeface="+mn-lt"/>
                <a:ea typeface="+mn-ea"/>
                <a:cs typeface="Arial" panose="020B0604020202020204" pitchFamily="34" charset="0"/>
              </a:rPr>
              <a:t>224 x 224 pixels patches</a:t>
            </a:r>
          </a:p>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noProof="0">
                <a:latin typeface="+mn-lt"/>
                <a:cs typeface="Arial" panose="020B0604020202020204" pitchFamily="34" charset="0"/>
              </a:rPr>
              <a:t>6551 patches</a:t>
            </a:r>
          </a:p>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noProof="0">
                <a:latin typeface="+mn-lt"/>
                <a:cs typeface="Arial" panose="020B0604020202020204" pitchFamily="34" charset="0"/>
              </a:rPr>
              <a:t>7 classes</a:t>
            </a:r>
          </a:p>
          <a:p>
            <a:pPr algn="l" defTabSz="215900" rtl="0" eaLnBrk="1" fontAlgn="base" hangingPunct="1">
              <a:spcBef>
                <a:spcPct val="0"/>
              </a:spcBef>
              <a:spcAft>
                <a:spcPct val="0"/>
              </a:spcAft>
              <a:buClr>
                <a:schemeClr val="tx2"/>
              </a:buClr>
              <a:tabLst>
                <a:tab pos="215900" algn="l"/>
              </a:tabLst>
            </a:pPr>
            <a:endParaRPr lang="en-US" kern="1200" noProof="0">
              <a:solidFill>
                <a:schemeClr val="tx1"/>
              </a:solidFill>
              <a:latin typeface="+mn-lt"/>
              <a:ea typeface="+mn-ea"/>
              <a:cs typeface="Arial" panose="020B0604020202020204" pitchFamily="34" charset="0"/>
            </a:endParaRPr>
          </a:p>
          <a:p>
            <a:pPr algn="l" defTabSz="215900" rtl="0" eaLnBrk="1" fontAlgn="base" hangingPunct="1">
              <a:spcBef>
                <a:spcPct val="0"/>
              </a:spcBef>
              <a:spcAft>
                <a:spcPct val="0"/>
              </a:spcAft>
              <a:buClr>
                <a:schemeClr val="tx2"/>
              </a:buClr>
              <a:tabLst>
                <a:tab pos="215900" algn="l"/>
              </a:tabLst>
            </a:pPr>
            <a:endParaRPr lang="en-US" noProof="0">
              <a:latin typeface="+mn-lt"/>
              <a:cs typeface="Arial" panose="020B0604020202020204" pitchFamily="34" charset="0"/>
            </a:endParaRPr>
          </a:p>
          <a:p>
            <a:pPr algn="l" defTabSz="215900" rtl="0" eaLnBrk="1" fontAlgn="base" hangingPunct="1">
              <a:spcBef>
                <a:spcPct val="0"/>
              </a:spcBef>
              <a:spcAft>
                <a:spcPct val="0"/>
              </a:spcAft>
              <a:buClr>
                <a:schemeClr val="tx2"/>
              </a:buClr>
              <a:tabLst>
                <a:tab pos="215900" algn="l"/>
              </a:tabLst>
            </a:pPr>
            <a:endParaRPr lang="en-US" kern="1200" noProof="0">
              <a:solidFill>
                <a:schemeClr val="tx1"/>
              </a:solidFill>
              <a:latin typeface="+mn-lt"/>
              <a:ea typeface="+mn-ea"/>
              <a:cs typeface="Arial" panose="020B0604020202020204" pitchFamily="34" charset="0"/>
            </a:endParaRPr>
          </a:p>
        </p:txBody>
      </p:sp>
      <p:sp>
        <p:nvSpPr>
          <p:cNvPr id="14" name="TextBox 13">
            <a:extLst>
              <a:ext uri="{FF2B5EF4-FFF2-40B4-BE49-F238E27FC236}">
                <a16:creationId xmlns:a16="http://schemas.microsoft.com/office/drawing/2014/main" id="{5125ECD7-191B-0008-805A-620F82A0633F}"/>
              </a:ext>
            </a:extLst>
          </p:cNvPr>
          <p:cNvSpPr txBox="1"/>
          <p:nvPr/>
        </p:nvSpPr>
        <p:spPr>
          <a:xfrm>
            <a:off x="6532772" y="5162991"/>
            <a:ext cx="4564616" cy="1754326"/>
          </a:xfrm>
          <a:prstGeom prst="rect">
            <a:avLst/>
          </a:prstGeom>
          <a:noFill/>
        </p:spPr>
        <p:txBody>
          <a:bodyPr wrap="square" rtlCol="0">
            <a:spAutoFit/>
          </a:bodyPr>
          <a:lstStyle/>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noProof="0">
                <a:latin typeface="+mn-lt"/>
                <a:cs typeface="Arial" panose="020B0604020202020204" pitchFamily="34" charset="0"/>
              </a:rPr>
              <a:t>448</a:t>
            </a:r>
            <a:r>
              <a:rPr lang="en-US" kern="1200" noProof="0">
                <a:solidFill>
                  <a:schemeClr val="tx1"/>
                </a:solidFill>
                <a:latin typeface="+mn-lt"/>
                <a:ea typeface="+mn-ea"/>
                <a:cs typeface="Arial" panose="020B0604020202020204" pitchFamily="34" charset="0"/>
              </a:rPr>
              <a:t> x 448 pixels patches</a:t>
            </a:r>
          </a:p>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noProof="0">
                <a:latin typeface="+mn-lt"/>
                <a:cs typeface="Arial" panose="020B0604020202020204" pitchFamily="34" charset="0"/>
              </a:rPr>
              <a:t>1644 patches</a:t>
            </a:r>
          </a:p>
          <a:p>
            <a:pPr marL="285750" indent="-285750" algn="l" defTabSz="215900" rtl="0" eaLnBrk="1" fontAlgn="base" hangingPunct="1">
              <a:spcBef>
                <a:spcPct val="0"/>
              </a:spcBef>
              <a:spcAft>
                <a:spcPct val="0"/>
              </a:spcAft>
              <a:buClr>
                <a:schemeClr val="tx2"/>
              </a:buClr>
              <a:buFont typeface="Arial" panose="020B0604020202020204" pitchFamily="34" charset="0"/>
              <a:buChar char="•"/>
              <a:tabLst>
                <a:tab pos="215900" algn="l"/>
              </a:tabLst>
            </a:pPr>
            <a:r>
              <a:rPr lang="en-US" noProof="0">
                <a:latin typeface="+mn-lt"/>
                <a:cs typeface="Arial" panose="020B0604020202020204" pitchFamily="34" charset="0"/>
              </a:rPr>
              <a:t>7 classes</a:t>
            </a:r>
          </a:p>
          <a:p>
            <a:pPr algn="l" defTabSz="215900" rtl="0" eaLnBrk="1" fontAlgn="base" hangingPunct="1">
              <a:spcBef>
                <a:spcPct val="0"/>
              </a:spcBef>
              <a:spcAft>
                <a:spcPct val="0"/>
              </a:spcAft>
              <a:buClr>
                <a:schemeClr val="tx2"/>
              </a:buClr>
              <a:tabLst>
                <a:tab pos="215900" algn="l"/>
              </a:tabLst>
            </a:pPr>
            <a:endParaRPr lang="en-US" kern="1200" noProof="0">
              <a:solidFill>
                <a:schemeClr val="tx1"/>
              </a:solidFill>
              <a:latin typeface="+mn-lt"/>
              <a:ea typeface="+mn-ea"/>
              <a:cs typeface="Arial" panose="020B0604020202020204" pitchFamily="34" charset="0"/>
            </a:endParaRPr>
          </a:p>
          <a:p>
            <a:pPr algn="l" defTabSz="215900" rtl="0" eaLnBrk="1" fontAlgn="base" hangingPunct="1">
              <a:spcBef>
                <a:spcPct val="0"/>
              </a:spcBef>
              <a:spcAft>
                <a:spcPct val="0"/>
              </a:spcAft>
              <a:buClr>
                <a:schemeClr val="tx2"/>
              </a:buClr>
              <a:tabLst>
                <a:tab pos="215900" algn="l"/>
              </a:tabLst>
            </a:pPr>
            <a:endParaRPr lang="en-US" noProof="0">
              <a:latin typeface="+mn-lt"/>
              <a:cs typeface="Arial" panose="020B0604020202020204" pitchFamily="34" charset="0"/>
            </a:endParaRPr>
          </a:p>
          <a:p>
            <a:pPr algn="l" defTabSz="215900" rtl="0" eaLnBrk="1" fontAlgn="base" hangingPunct="1">
              <a:spcBef>
                <a:spcPct val="0"/>
              </a:spcBef>
              <a:spcAft>
                <a:spcPct val="0"/>
              </a:spcAft>
              <a:buClr>
                <a:schemeClr val="tx2"/>
              </a:buClr>
              <a:tabLst>
                <a:tab pos="215900" algn="l"/>
              </a:tabLst>
            </a:pPr>
            <a:endParaRPr lang="en-US" kern="1200" noProof="0">
              <a:solidFill>
                <a:schemeClr val="tx1"/>
              </a:solidFill>
              <a:latin typeface="+mn-lt"/>
              <a:ea typeface="+mn-ea"/>
              <a:cs typeface="Arial" panose="020B0604020202020204" pitchFamily="34" charset="0"/>
            </a:endParaRPr>
          </a:p>
        </p:txBody>
      </p:sp>
      <p:pic>
        <p:nvPicPr>
          <p:cNvPr id="5" name="Picture 4" descr="A screen shot of a computer screen&#10;&#10;AI-generated content may be incorrect.">
            <a:extLst>
              <a:ext uri="{FF2B5EF4-FFF2-40B4-BE49-F238E27FC236}">
                <a16:creationId xmlns:a16="http://schemas.microsoft.com/office/drawing/2014/main" id="{6365F335-E6EC-48E0-1C7E-797548CF9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612" y="1605279"/>
            <a:ext cx="4135096" cy="3557711"/>
          </a:xfrm>
          <a:prstGeom prst="rect">
            <a:avLst/>
          </a:prstGeom>
        </p:spPr>
      </p:pic>
      <p:pic>
        <p:nvPicPr>
          <p:cNvPr id="7" name="Picture 6" descr="A screen shot of a graph&#10;&#10;AI-generated content may be incorrect.">
            <a:extLst>
              <a:ext uri="{FF2B5EF4-FFF2-40B4-BE49-F238E27FC236}">
                <a16:creationId xmlns:a16="http://schemas.microsoft.com/office/drawing/2014/main" id="{F9A9572A-08D2-35B3-4D3C-846CDA16D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772" y="1605278"/>
            <a:ext cx="4216764" cy="3627975"/>
          </a:xfrm>
          <a:prstGeom prst="rect">
            <a:avLst/>
          </a:prstGeom>
        </p:spPr>
      </p:pic>
    </p:spTree>
    <p:extLst>
      <p:ext uri="{BB962C8B-B14F-4D97-AF65-F5344CB8AC3E}">
        <p14:creationId xmlns:p14="http://schemas.microsoft.com/office/powerpoint/2010/main" val="2955540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D2BF5-4CB5-7D57-6AF0-F174450672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E9FCC3E-84FB-8EB8-1254-35862B83A177}"/>
              </a:ext>
            </a:extLst>
          </p:cNvPr>
          <p:cNvSpPr>
            <a:spLocks noGrp="1"/>
          </p:cNvSpPr>
          <p:nvPr>
            <p:ph type="title"/>
          </p:nvPr>
        </p:nvSpPr>
        <p:spPr/>
        <p:txBody>
          <a:bodyPr/>
          <a:lstStyle/>
          <a:p>
            <a:r>
              <a:rPr lang="en-US" noProof="0">
                <a:cs typeface="Arial"/>
              </a:rPr>
              <a:t>Supervised Learning Method</a:t>
            </a:r>
            <a:r>
              <a:rPr lang="en-US">
                <a:cs typeface="Arial"/>
              </a:rPr>
              <a:t> – Single Patch</a:t>
            </a:r>
            <a:endParaRPr lang="en-US" noProof="0"/>
          </a:p>
        </p:txBody>
      </p:sp>
      <p:sp>
        <p:nvSpPr>
          <p:cNvPr id="3" name="Textplatzhalter 2">
            <a:extLst>
              <a:ext uri="{FF2B5EF4-FFF2-40B4-BE49-F238E27FC236}">
                <a16:creationId xmlns:a16="http://schemas.microsoft.com/office/drawing/2014/main" id="{F22D9FB6-4188-B903-ECB7-A45B4836D921}"/>
              </a:ext>
            </a:extLst>
          </p:cNvPr>
          <p:cNvSpPr>
            <a:spLocks noGrp="1"/>
          </p:cNvSpPr>
          <p:nvPr>
            <p:ph type="body" sz="quarter" idx="11"/>
          </p:nvPr>
        </p:nvSpPr>
        <p:spPr/>
        <p:txBody>
          <a:bodyPr/>
          <a:lstStyle/>
          <a:p>
            <a:r>
              <a:rPr lang="en-US" noProof="0"/>
              <a:t>Training Setup</a:t>
            </a:r>
          </a:p>
        </p:txBody>
      </p:sp>
      <p:sp>
        <p:nvSpPr>
          <p:cNvPr id="4" name="Inhaltsplatzhalter 3">
            <a:extLst>
              <a:ext uri="{FF2B5EF4-FFF2-40B4-BE49-F238E27FC236}">
                <a16:creationId xmlns:a16="http://schemas.microsoft.com/office/drawing/2014/main" id="{DBB169A6-E563-ADAE-ED1E-D6A529813483}"/>
              </a:ext>
            </a:extLst>
          </p:cNvPr>
          <p:cNvSpPr>
            <a:spLocks noGrp="1"/>
          </p:cNvSpPr>
          <p:nvPr>
            <p:ph sz="quarter" idx="16"/>
          </p:nvPr>
        </p:nvSpPr>
        <p:spPr/>
        <p:txBody>
          <a:bodyPr numCol="2"/>
          <a:lstStyle/>
          <a:p>
            <a:pPr>
              <a:lnSpc>
                <a:spcPct val="150000"/>
              </a:lnSpc>
            </a:pPr>
            <a:r>
              <a:rPr lang="en-US" noProof="0"/>
              <a:t>Input data preprocessing:</a:t>
            </a:r>
          </a:p>
          <a:p>
            <a:pPr lvl="1">
              <a:lnSpc>
                <a:spcPct val="150000"/>
              </a:lnSpc>
              <a:buFont typeface="Arial" panose="020B0604020202020204" pitchFamily="34" charset="0"/>
              <a:buChar char="•"/>
            </a:pPr>
            <a:r>
              <a:rPr lang="en-US" b="1" noProof="0"/>
              <a:t>Standard scaling</a:t>
            </a:r>
          </a:p>
          <a:p>
            <a:pPr lvl="1">
              <a:lnSpc>
                <a:spcPct val="150000"/>
              </a:lnSpc>
              <a:buFont typeface="Arial" panose="020B0604020202020204" pitchFamily="34" charset="0"/>
              <a:buChar char="•"/>
            </a:pPr>
            <a:r>
              <a:rPr lang="en-US" b="1" noProof="0"/>
              <a:t>PCA</a:t>
            </a:r>
            <a:r>
              <a:rPr lang="en-US" noProof="0"/>
              <a:t> with different variance reductions amounts:</a:t>
            </a:r>
          </a:p>
          <a:p>
            <a:pPr lvl="2">
              <a:lnSpc>
                <a:spcPct val="150000"/>
              </a:lnSpc>
              <a:buFont typeface="Arial" panose="020B0604020202020204" pitchFamily="34" charset="0"/>
              <a:buChar char="•"/>
            </a:pPr>
            <a:r>
              <a:rPr lang="en-US" noProof="0"/>
              <a:t>80%, 85%, 90%, 95%, and without</a:t>
            </a:r>
          </a:p>
          <a:p>
            <a:pPr marL="431800" lvl="2" indent="0">
              <a:lnSpc>
                <a:spcPct val="150000"/>
              </a:lnSpc>
              <a:buNone/>
            </a:pPr>
            <a:r>
              <a:rPr lang="en-US" noProof="0"/>
              <a:t>= 111, 159, 240, 413, 1536 input features</a:t>
            </a:r>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lvl="1"/>
            <a:endParaRPr lang="en-US" noProof="0"/>
          </a:p>
          <a:p>
            <a:pPr>
              <a:lnSpc>
                <a:spcPct val="150000"/>
              </a:lnSpc>
            </a:pPr>
            <a:endParaRPr lang="en-US" noProof="0"/>
          </a:p>
          <a:p>
            <a:pPr>
              <a:lnSpc>
                <a:spcPct val="150000"/>
              </a:lnSpc>
            </a:pPr>
            <a:endParaRPr lang="en-US" noProof="0"/>
          </a:p>
          <a:p>
            <a:pPr>
              <a:lnSpc>
                <a:spcPct val="150000"/>
              </a:lnSpc>
            </a:pPr>
            <a:r>
              <a:rPr lang="en-US" noProof="0"/>
              <a:t>Models tested:</a:t>
            </a:r>
            <a:endParaRPr lang="en-US" b="1" noProof="0"/>
          </a:p>
          <a:p>
            <a:pPr lvl="1">
              <a:spcBef>
                <a:spcPts val="600"/>
              </a:spcBef>
              <a:buFont typeface="Arial" panose="020B0604020202020204" pitchFamily="34" charset="0"/>
              <a:buChar char="•"/>
            </a:pPr>
            <a:r>
              <a:rPr lang="en-US" b="1" noProof="0"/>
              <a:t>SVM</a:t>
            </a:r>
          </a:p>
          <a:p>
            <a:pPr lvl="2">
              <a:spcBef>
                <a:spcPts val="600"/>
              </a:spcBef>
              <a:buFont typeface="Arial" panose="020B0604020202020204" pitchFamily="34" charset="0"/>
              <a:buChar char="•"/>
            </a:pPr>
            <a:r>
              <a:rPr lang="en-US" noProof="0"/>
              <a:t>With standard parameters</a:t>
            </a:r>
          </a:p>
          <a:p>
            <a:pPr lvl="1">
              <a:spcBef>
                <a:spcPts val="600"/>
              </a:spcBef>
              <a:buFont typeface="Arial" panose="020B0604020202020204" pitchFamily="34" charset="0"/>
              <a:buChar char="•"/>
            </a:pPr>
            <a:r>
              <a:rPr lang="en-US" b="1" noProof="0"/>
              <a:t>DNN</a:t>
            </a:r>
          </a:p>
          <a:p>
            <a:pPr lvl="2">
              <a:spcBef>
                <a:spcPts val="600"/>
              </a:spcBef>
              <a:buFont typeface="Arial" panose="020B0604020202020204" pitchFamily="34" charset="0"/>
              <a:buChar char="•"/>
            </a:pPr>
            <a:r>
              <a:rPr lang="en-US" noProof="0"/>
              <a:t>Size: input dim -&gt; 256 -&gt; 128 -&gt; number of classes</a:t>
            </a:r>
          </a:p>
          <a:p>
            <a:pPr lvl="2">
              <a:spcBef>
                <a:spcPts val="600"/>
              </a:spcBef>
              <a:buFont typeface="Arial" panose="020B0604020202020204" pitchFamily="34" charset="0"/>
              <a:buChar char="•"/>
            </a:pPr>
            <a:r>
              <a:rPr lang="en-US" noProof="0"/>
              <a:t>Utilizes batch normalization and dropout</a:t>
            </a:r>
          </a:p>
          <a:p>
            <a:pPr lvl="1">
              <a:spcBef>
                <a:spcPts val="600"/>
              </a:spcBef>
              <a:buFont typeface="Arial" panose="020B0604020202020204" pitchFamily="34" charset="0"/>
              <a:buChar char="•"/>
            </a:pPr>
            <a:r>
              <a:rPr lang="en-US" b="1" noProof="0"/>
              <a:t>CNN</a:t>
            </a:r>
          </a:p>
          <a:p>
            <a:pPr lvl="2">
              <a:spcBef>
                <a:spcPts val="600"/>
              </a:spcBef>
              <a:buFont typeface="Arial" panose="020B0604020202020204" pitchFamily="34" charset="0"/>
              <a:buChar char="•"/>
            </a:pPr>
            <a:r>
              <a:rPr lang="en-US" noProof="0"/>
              <a:t>Size: 2 convolutional layers, 2 fully connected layers</a:t>
            </a:r>
          </a:p>
          <a:p>
            <a:pPr lvl="2">
              <a:spcBef>
                <a:spcPts val="600"/>
              </a:spcBef>
              <a:buFont typeface="Arial" panose="020B0604020202020204" pitchFamily="34" charset="0"/>
              <a:buChar char="•"/>
            </a:pPr>
            <a:r>
              <a:rPr lang="en-US" noProof="0"/>
              <a:t>Utilizes batch normalization and dropout</a:t>
            </a:r>
          </a:p>
          <a:p>
            <a:pPr lvl="1">
              <a:spcBef>
                <a:spcPts val="600"/>
              </a:spcBef>
              <a:buFont typeface="Arial" panose="020B0604020202020204" pitchFamily="34" charset="0"/>
              <a:buChar char="•"/>
            </a:pPr>
            <a:r>
              <a:rPr lang="en-US" b="1" noProof="0"/>
              <a:t>Attention model</a:t>
            </a:r>
          </a:p>
          <a:p>
            <a:pPr lvl="2">
              <a:spcBef>
                <a:spcPts val="600"/>
              </a:spcBef>
              <a:buFont typeface="Arial" panose="020B0604020202020204" pitchFamily="34" charset="0"/>
              <a:buChar char="•"/>
            </a:pPr>
            <a:r>
              <a:rPr lang="en-US" noProof="0"/>
              <a:t>Tested but very slow training and slightly worse results</a:t>
            </a:r>
          </a:p>
          <a:p>
            <a:pPr lvl="2">
              <a:spcBef>
                <a:spcPts val="600"/>
              </a:spcBef>
              <a:buFont typeface="Wingdings" panose="05000000000000000000" pitchFamily="2" charset="2"/>
              <a:buChar char="Ø"/>
            </a:pPr>
            <a:r>
              <a:rPr lang="en-US" noProof="0"/>
              <a:t>No further evaluation </a:t>
            </a:r>
          </a:p>
          <a:p>
            <a:pPr lvl="1">
              <a:buFont typeface="Arial" panose="020B0604020202020204" pitchFamily="34" charset="0"/>
              <a:buChar char="•"/>
            </a:pPr>
            <a:endParaRPr lang="en-US" noProof="0"/>
          </a:p>
          <a:p>
            <a:pPr lvl="1"/>
            <a:endParaRPr lang="en-US" noProof="0"/>
          </a:p>
        </p:txBody>
      </p:sp>
    </p:spTree>
    <p:extLst>
      <p:ext uri="{BB962C8B-B14F-4D97-AF65-F5344CB8AC3E}">
        <p14:creationId xmlns:p14="http://schemas.microsoft.com/office/powerpoint/2010/main" val="2346614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521CD-B7A7-C486-5090-05975A84A19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96036E2-B811-E644-1FEE-C43CD3BFD5CB}"/>
              </a:ext>
            </a:extLst>
          </p:cNvPr>
          <p:cNvSpPr>
            <a:spLocks noGrp="1"/>
          </p:cNvSpPr>
          <p:nvPr>
            <p:ph type="title"/>
          </p:nvPr>
        </p:nvSpPr>
        <p:spPr/>
        <p:txBody>
          <a:bodyPr/>
          <a:lstStyle/>
          <a:p>
            <a:r>
              <a:rPr lang="en-US" noProof="0"/>
              <a:t>Motivation</a:t>
            </a:r>
          </a:p>
        </p:txBody>
      </p:sp>
      <p:sp>
        <p:nvSpPr>
          <p:cNvPr id="5" name="Textplatzhalter 4">
            <a:extLst>
              <a:ext uri="{FF2B5EF4-FFF2-40B4-BE49-F238E27FC236}">
                <a16:creationId xmlns:a16="http://schemas.microsoft.com/office/drawing/2014/main" id="{0AA3A267-308F-0458-616A-9A2C01B63CE1}"/>
              </a:ext>
            </a:extLst>
          </p:cNvPr>
          <p:cNvSpPr>
            <a:spLocks noGrp="1"/>
          </p:cNvSpPr>
          <p:nvPr>
            <p:ph type="body" sz="quarter" idx="11"/>
          </p:nvPr>
        </p:nvSpPr>
        <p:spPr/>
        <p:txBody>
          <a:bodyPr/>
          <a:lstStyle/>
          <a:p>
            <a:r>
              <a:rPr lang="en-US" b="0" noProof="0">
                <a:ea typeface="+mn-lt"/>
                <a:cs typeface="+mn-lt"/>
              </a:rPr>
              <a:t>Why do we care?</a:t>
            </a:r>
            <a:endParaRPr lang="en-US" noProof="0"/>
          </a:p>
          <a:p>
            <a:endParaRPr lang="en-US" noProof="0"/>
          </a:p>
        </p:txBody>
      </p:sp>
      <p:sp>
        <p:nvSpPr>
          <p:cNvPr id="3" name="Inhaltsplatzhalter 5">
            <a:extLst>
              <a:ext uri="{FF2B5EF4-FFF2-40B4-BE49-F238E27FC236}">
                <a16:creationId xmlns:a16="http://schemas.microsoft.com/office/drawing/2014/main" id="{5BB6F065-C940-136D-70AD-5845E98F4054}"/>
              </a:ext>
            </a:extLst>
          </p:cNvPr>
          <p:cNvSpPr txBox="1">
            <a:spLocks/>
          </p:cNvSpPr>
          <p:nvPr/>
        </p:nvSpPr>
        <p:spPr>
          <a:xfrm>
            <a:off x="359400" y="1810800"/>
            <a:ext cx="11473200" cy="3985200"/>
          </a:xfrm>
          <a:prstGeom prst="rect">
            <a:avLst/>
          </a:prstGeom>
          <a:noFill/>
        </p:spPr>
        <p:txBody>
          <a:bodyPr vert="horz" lIns="0" tIns="0" rIns="0" bIns="0" rtlCol="0" anchor="t" anchorCtr="0">
            <a:noAutofit/>
          </a:bodyPr>
          <a:lstStyle>
            <a:lvl1pPr marL="216000" indent="-2160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mn-lt"/>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mn-lt"/>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mn-lt"/>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Tx/>
              <a:buChar char="-"/>
              <a:tabLst>
                <a:tab pos="863600" algn="l"/>
              </a:tabLst>
              <a:defRPr lang="de-DE" sz="1600" kern="1200">
                <a:solidFill>
                  <a:schemeClr val="tx1"/>
                </a:solidFill>
                <a:latin typeface="+mn-lt"/>
                <a:ea typeface="+mn-ea"/>
                <a:cs typeface="Arial" panose="020B0604020202020204" pitchFamily="34" charset="0"/>
              </a:defRPr>
            </a:lvl4pPr>
            <a:lvl5pPr marL="647700" indent="0" algn="l" rtl="0" eaLnBrk="1" fontAlgn="base" hangingPunct="1">
              <a:lnSpc>
                <a:spcPct val="90000"/>
              </a:lnSpc>
              <a:spcBef>
                <a:spcPct val="0"/>
              </a:spcBef>
              <a:spcAft>
                <a:spcPct val="0"/>
              </a:spcAft>
              <a:buClr>
                <a:schemeClr val="tx2"/>
              </a:buClr>
              <a:buFontTx/>
              <a:buNone/>
              <a:tabLst>
                <a:tab pos="895350" algn="l"/>
              </a:tabLst>
              <a:defRPr lang="de-DE" sz="16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647700" indent="0" algn="l" defTabSz="914400" rtl="0" eaLnBrk="1" latinLnBrk="0" hangingPunct="1">
              <a:lnSpc>
                <a:spcPct val="90000"/>
              </a:lnSpc>
              <a:spcBef>
                <a:spcPts val="0"/>
              </a:spcBef>
              <a:buFont typeface="Arial" panose="020B0604020202020204" pitchFamily="34" charset="0"/>
              <a:buNone/>
              <a:defRPr lang="de-DE" sz="1600" kern="1200">
                <a:solidFill>
                  <a:schemeClr val="tx1"/>
                </a:solidFill>
                <a:latin typeface="+mn-lt"/>
                <a:ea typeface="+mn-ea"/>
                <a:cs typeface="Arial" panose="020B0604020202020204" pitchFamily="34" charset="0"/>
              </a:defRPr>
            </a:lvl9pPr>
          </a:lstStyle>
          <a:p>
            <a:r>
              <a:rPr lang="en-US" noProof="0"/>
              <a:t>Understanding cellular composition key for </a:t>
            </a:r>
          </a:p>
          <a:p>
            <a:pPr lvl="1">
              <a:buFont typeface="Wingdings" panose="05000000000000000000" pitchFamily="2" charset="2"/>
              <a:buChar char="Ø"/>
            </a:pPr>
            <a:r>
              <a:rPr lang="en-US" noProof="0"/>
              <a:t>Disease diagnosis</a:t>
            </a:r>
          </a:p>
          <a:p>
            <a:pPr lvl="1">
              <a:buFont typeface="Wingdings" panose="05000000000000000000" pitchFamily="2" charset="2"/>
              <a:buChar char="Ø"/>
            </a:pPr>
            <a:r>
              <a:rPr lang="en-US" noProof="0"/>
              <a:t>Rapid treatment response</a:t>
            </a:r>
          </a:p>
          <a:p>
            <a:pPr lvl="1">
              <a:buFont typeface="Wingdings" panose="05000000000000000000" pitchFamily="2" charset="2"/>
              <a:buChar char="Ø"/>
            </a:pPr>
            <a:r>
              <a:rPr lang="en-US" noProof="0"/>
              <a:t>Accuracy of diagnosis</a:t>
            </a:r>
          </a:p>
          <a:p>
            <a:pPr lvl="1">
              <a:buFont typeface="Wingdings" panose="05000000000000000000" pitchFamily="2" charset="2"/>
              <a:buChar char="Ø"/>
            </a:pPr>
            <a:endParaRPr lang="en-US" noProof="0"/>
          </a:p>
          <a:p>
            <a:r>
              <a:rPr lang="en-US" noProof="0"/>
              <a:t>But …</a:t>
            </a:r>
          </a:p>
          <a:p>
            <a:pPr lvl="1">
              <a:buFont typeface="Wingdings" panose="05000000000000000000" pitchFamily="2" charset="2"/>
              <a:buChar char="Ø"/>
            </a:pPr>
            <a:r>
              <a:rPr lang="en-US" noProof="0"/>
              <a:t>Time &amp; labor intensive </a:t>
            </a:r>
          </a:p>
          <a:p>
            <a:pPr lvl="1">
              <a:buFont typeface="Wingdings" panose="05000000000000000000" pitchFamily="2" charset="2"/>
              <a:buChar char="Ø"/>
            </a:pPr>
            <a:r>
              <a:rPr lang="en-US" noProof="0"/>
              <a:t>Expensive </a:t>
            </a:r>
            <a:r>
              <a:rPr lang="en-US" noProof="0">
                <a:solidFill>
                  <a:srgbClr val="C00000"/>
                </a:solidFill>
              </a:rPr>
              <a:t>$$$</a:t>
            </a:r>
          </a:p>
          <a:p>
            <a:pPr lvl="1"/>
            <a:endParaRPr lang="en-US" noProof="0"/>
          </a:p>
          <a:p>
            <a:r>
              <a:rPr lang="en-US" noProof="0"/>
              <a:t>Prediction of cell types based on Image</a:t>
            </a:r>
          </a:p>
          <a:p>
            <a:pPr lvl="1">
              <a:buFont typeface="Wingdings" panose="05000000000000000000" pitchFamily="2" charset="2"/>
              <a:buChar char="Ø"/>
            </a:pPr>
            <a:r>
              <a:rPr lang="en-US" noProof="0"/>
              <a:t>Faster </a:t>
            </a:r>
          </a:p>
          <a:p>
            <a:pPr lvl="1">
              <a:buFont typeface="Wingdings" panose="05000000000000000000" pitchFamily="2" charset="2"/>
              <a:buChar char="Ø"/>
            </a:pPr>
            <a:r>
              <a:rPr lang="en-US" noProof="0"/>
              <a:t>Cheaper </a:t>
            </a:r>
            <a:r>
              <a:rPr lang="en-US" noProof="0">
                <a:solidFill>
                  <a:srgbClr val="00B050"/>
                </a:solidFill>
              </a:rPr>
              <a:t>$</a:t>
            </a:r>
          </a:p>
          <a:p>
            <a:pPr lvl="1">
              <a:buFont typeface="Wingdings" panose="05000000000000000000" pitchFamily="2" charset="2"/>
              <a:buChar char="Ø"/>
            </a:pPr>
            <a:r>
              <a:rPr lang="en-US" noProof="0"/>
              <a:t>Can assist traditional annotation process</a:t>
            </a:r>
          </a:p>
        </p:txBody>
      </p:sp>
      <p:pic>
        <p:nvPicPr>
          <p:cNvPr id="7" name="Picture 10">
            <a:extLst>
              <a:ext uri="{FF2B5EF4-FFF2-40B4-BE49-F238E27FC236}">
                <a16:creationId xmlns:a16="http://schemas.microsoft.com/office/drawing/2014/main" id="{9DF0A726-5454-C2E4-F885-048947B335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1455" y="3178465"/>
            <a:ext cx="501070" cy="5010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043D03D4-C6DC-B46E-3D0B-3EA8F220FC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461" y="4206530"/>
            <a:ext cx="551680" cy="55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8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2" end="12"/>
                                            </p:txEl>
                                          </p:spTgt>
                                        </p:tgtEl>
                                        <p:attrNameLst>
                                          <p:attrName>style.visibility</p:attrName>
                                        </p:attrNameLst>
                                      </p:cBhvr>
                                      <p:to>
                                        <p:strVal val="visible"/>
                                      </p:to>
                                    </p:set>
                                    <p:animEffect transition="in" filter="fade">
                                      <p:cBhvr>
                                        <p:cTn id="30" dur="500"/>
                                        <p:tgtEl>
                                          <p:spTgt spid="3">
                                            <p:txEl>
                                              <p:pRg st="12" end="1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CC440-B274-40E8-19C4-E48BC97E185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28DFF3-6E9A-85C5-1691-9259E6C244C3}"/>
              </a:ext>
            </a:extLst>
          </p:cNvPr>
          <p:cNvSpPr>
            <a:spLocks noGrp="1"/>
          </p:cNvSpPr>
          <p:nvPr>
            <p:ph type="title"/>
          </p:nvPr>
        </p:nvSpPr>
        <p:spPr/>
        <p:txBody>
          <a:bodyPr/>
          <a:lstStyle/>
          <a:p>
            <a:r>
              <a:rPr lang="en-US" noProof="0">
                <a:cs typeface="Arial"/>
              </a:rPr>
              <a:t>Supervised Learning Method</a:t>
            </a:r>
            <a:r>
              <a:rPr lang="en-US">
                <a:cs typeface="Arial"/>
              </a:rPr>
              <a:t> – Single Patch</a:t>
            </a:r>
            <a:endParaRPr lang="en-US" noProof="0"/>
          </a:p>
        </p:txBody>
      </p:sp>
      <p:sp>
        <p:nvSpPr>
          <p:cNvPr id="3" name="Textplatzhalter 2">
            <a:extLst>
              <a:ext uri="{FF2B5EF4-FFF2-40B4-BE49-F238E27FC236}">
                <a16:creationId xmlns:a16="http://schemas.microsoft.com/office/drawing/2014/main" id="{63AE5591-0F31-EAA2-760C-EC1512974115}"/>
              </a:ext>
            </a:extLst>
          </p:cNvPr>
          <p:cNvSpPr>
            <a:spLocks noGrp="1"/>
          </p:cNvSpPr>
          <p:nvPr>
            <p:ph type="body" sz="quarter" idx="11"/>
          </p:nvPr>
        </p:nvSpPr>
        <p:spPr/>
        <p:txBody>
          <a:bodyPr/>
          <a:lstStyle/>
          <a:p>
            <a:r>
              <a:rPr lang="en-US" noProof="0"/>
              <a:t>Confidence-based Training</a:t>
            </a:r>
          </a:p>
        </p:txBody>
      </p:sp>
      <p:sp>
        <p:nvSpPr>
          <p:cNvPr id="4" name="Inhaltsplatzhalter 3">
            <a:extLst>
              <a:ext uri="{FF2B5EF4-FFF2-40B4-BE49-F238E27FC236}">
                <a16:creationId xmlns:a16="http://schemas.microsoft.com/office/drawing/2014/main" id="{558F67DC-C2C1-37AF-495A-09808AD33681}"/>
              </a:ext>
            </a:extLst>
          </p:cNvPr>
          <p:cNvSpPr>
            <a:spLocks noGrp="1"/>
          </p:cNvSpPr>
          <p:nvPr>
            <p:ph sz="quarter" idx="16"/>
          </p:nvPr>
        </p:nvSpPr>
        <p:spPr>
          <a:xfrm>
            <a:off x="359999" y="1684800"/>
            <a:ext cx="7538861" cy="3985200"/>
          </a:xfrm>
        </p:spPr>
        <p:txBody>
          <a:bodyPr/>
          <a:lstStyle/>
          <a:p>
            <a:pPr marL="0" indent="0">
              <a:lnSpc>
                <a:spcPct val="150000"/>
              </a:lnSpc>
              <a:buNone/>
            </a:pPr>
            <a:r>
              <a:rPr lang="en-US" noProof="0"/>
              <a:t>Recall:</a:t>
            </a:r>
          </a:p>
          <a:p>
            <a:pPr>
              <a:lnSpc>
                <a:spcPct val="150000"/>
              </a:lnSpc>
            </a:pPr>
            <a:r>
              <a:rPr lang="en-US" noProof="0"/>
              <a:t>Additional confidence score per training sample in grid-based patch extraction</a:t>
            </a:r>
          </a:p>
          <a:p>
            <a:pPr lvl="1">
              <a:lnSpc>
                <a:spcPct val="150000"/>
              </a:lnSpc>
              <a:buFont typeface="Wingdings" panose="05000000000000000000" pitchFamily="2" charset="2"/>
              <a:buChar char="Ø"/>
            </a:pPr>
            <a:r>
              <a:rPr lang="en-US" noProof="0"/>
              <a:t>Measures confidence of label assignment</a:t>
            </a:r>
          </a:p>
          <a:p>
            <a:pPr>
              <a:lnSpc>
                <a:spcPct val="150000"/>
              </a:lnSpc>
            </a:pPr>
            <a:r>
              <a:rPr lang="en-US" noProof="0"/>
              <a:t>Confidence scores used as weighing factors in loss function</a:t>
            </a:r>
          </a:p>
          <a:p>
            <a:pPr lvl="1">
              <a:lnSpc>
                <a:spcPct val="150000"/>
              </a:lnSpc>
              <a:buFont typeface="Wingdings" panose="05000000000000000000" pitchFamily="2" charset="2"/>
              <a:buChar char="Ø"/>
            </a:pPr>
            <a:r>
              <a:rPr lang="en-US" noProof="0"/>
              <a:t>Concentrate on correct prediction samples with high confidence on correct label assignment </a:t>
            </a:r>
          </a:p>
          <a:p>
            <a:pPr>
              <a:lnSpc>
                <a:spcPct val="150000"/>
              </a:lnSpc>
            </a:pPr>
            <a:r>
              <a:rPr lang="en-US" noProof="0"/>
              <a:t>Only applied to DNN and CNN training</a:t>
            </a:r>
          </a:p>
        </p:txBody>
      </p:sp>
      <p:pic>
        <p:nvPicPr>
          <p:cNvPr id="6" name="Picture 5" descr="A close-up of a microscope&#10;&#10;AI-generated content may be incorrect.">
            <a:extLst>
              <a:ext uri="{FF2B5EF4-FFF2-40B4-BE49-F238E27FC236}">
                <a16:creationId xmlns:a16="http://schemas.microsoft.com/office/drawing/2014/main" id="{16E05A57-84E2-23AA-A049-01E83C552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144" y="1730873"/>
            <a:ext cx="3363439" cy="3396253"/>
          </a:xfrm>
          <a:prstGeom prst="rect">
            <a:avLst/>
          </a:prstGeom>
        </p:spPr>
      </p:pic>
    </p:spTree>
    <p:extLst>
      <p:ext uri="{BB962C8B-B14F-4D97-AF65-F5344CB8AC3E}">
        <p14:creationId xmlns:p14="http://schemas.microsoft.com/office/powerpoint/2010/main" val="2168268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104F3-A491-0470-2BED-7AE3651AEA9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54C8E6A-52D7-184D-CB7E-5516C8E045EA}"/>
              </a:ext>
            </a:extLst>
          </p:cNvPr>
          <p:cNvSpPr>
            <a:spLocks noGrp="1"/>
          </p:cNvSpPr>
          <p:nvPr>
            <p:ph type="title"/>
          </p:nvPr>
        </p:nvSpPr>
        <p:spPr/>
        <p:txBody>
          <a:bodyPr/>
          <a:lstStyle/>
          <a:p>
            <a:r>
              <a:rPr lang="en-US" noProof="0">
                <a:cs typeface="Arial"/>
              </a:rPr>
              <a:t>Supervised Learning Method</a:t>
            </a:r>
            <a:r>
              <a:rPr lang="en-US">
                <a:cs typeface="Arial"/>
              </a:rPr>
              <a:t> – Single Patch</a:t>
            </a:r>
            <a:endParaRPr lang="en-US" noProof="0"/>
          </a:p>
        </p:txBody>
      </p:sp>
      <p:sp>
        <p:nvSpPr>
          <p:cNvPr id="3" name="Textplatzhalter 2">
            <a:extLst>
              <a:ext uri="{FF2B5EF4-FFF2-40B4-BE49-F238E27FC236}">
                <a16:creationId xmlns:a16="http://schemas.microsoft.com/office/drawing/2014/main" id="{6D1C8584-DEFF-55A2-3977-CBC13F95C3EA}"/>
              </a:ext>
            </a:extLst>
          </p:cNvPr>
          <p:cNvSpPr>
            <a:spLocks noGrp="1"/>
          </p:cNvSpPr>
          <p:nvPr>
            <p:ph type="body" sz="quarter" idx="11"/>
          </p:nvPr>
        </p:nvSpPr>
        <p:spPr/>
        <p:txBody>
          <a:bodyPr/>
          <a:lstStyle/>
          <a:p>
            <a:r>
              <a:rPr lang="en-US" noProof="0"/>
              <a:t>Evaluation Methodology</a:t>
            </a:r>
          </a:p>
        </p:txBody>
      </p:sp>
      <p:sp>
        <p:nvSpPr>
          <p:cNvPr id="4" name="Inhaltsplatzhalter 3">
            <a:extLst>
              <a:ext uri="{FF2B5EF4-FFF2-40B4-BE49-F238E27FC236}">
                <a16:creationId xmlns:a16="http://schemas.microsoft.com/office/drawing/2014/main" id="{AD21F809-FF19-2C2B-E996-31406FE12E16}"/>
              </a:ext>
            </a:extLst>
          </p:cNvPr>
          <p:cNvSpPr>
            <a:spLocks noGrp="1"/>
          </p:cNvSpPr>
          <p:nvPr>
            <p:ph sz="quarter" idx="16"/>
          </p:nvPr>
        </p:nvSpPr>
        <p:spPr/>
        <p:txBody>
          <a:bodyPr/>
          <a:lstStyle/>
          <a:p>
            <a:pPr marL="0" indent="0">
              <a:buNone/>
            </a:pPr>
            <a:endParaRPr lang="en-US" sz="2400" noProof="0"/>
          </a:p>
          <a:p>
            <a:pPr marL="342900" indent="-342900">
              <a:buFont typeface="+mj-lt"/>
              <a:buAutoNum type="arabicPeriod"/>
            </a:pPr>
            <a:r>
              <a:rPr lang="en-US" sz="2400" noProof="0"/>
              <a:t>Split data into:</a:t>
            </a:r>
          </a:p>
          <a:p>
            <a:pPr lvl="1">
              <a:buFont typeface="Wingdings" panose="05000000000000000000" pitchFamily="2" charset="2"/>
              <a:buChar char="Ø"/>
            </a:pPr>
            <a:r>
              <a:rPr lang="en-US" sz="2400" noProof="0"/>
              <a:t>Training data, validation data, test data (stratified)</a:t>
            </a:r>
          </a:p>
          <a:p>
            <a:pPr marL="342900" indent="-342900">
              <a:buFont typeface="+mj-lt"/>
              <a:buAutoNum type="arabicPeriod"/>
            </a:pPr>
            <a:r>
              <a:rPr lang="en-US" sz="2400" noProof="0"/>
              <a:t>Obtain best configuration via grid search on validation results</a:t>
            </a:r>
          </a:p>
          <a:p>
            <a:pPr marL="342900" indent="-342900">
              <a:buFont typeface="+mj-lt"/>
              <a:buAutoNum type="arabicPeriod"/>
            </a:pPr>
            <a:r>
              <a:rPr lang="en-US" sz="2400" noProof="0"/>
              <a:t>Test best configuration on test data</a:t>
            </a:r>
          </a:p>
          <a:p>
            <a:pPr marL="342900" indent="-342900">
              <a:buFont typeface="+mj-lt"/>
              <a:buAutoNum type="arabicPeriod"/>
            </a:pPr>
            <a:endParaRPr lang="en-US" sz="2400" noProof="0"/>
          </a:p>
          <a:p>
            <a:pPr marL="0" indent="0">
              <a:buNone/>
            </a:pPr>
            <a:r>
              <a:rPr lang="en-US" sz="2400" noProof="0"/>
              <a:t>Scores for evaluation:</a:t>
            </a:r>
          </a:p>
          <a:p>
            <a:pPr lvl="1">
              <a:buFont typeface="Wingdings" panose="05000000000000000000" pitchFamily="2" charset="2"/>
              <a:buChar char="Ø"/>
            </a:pPr>
            <a:r>
              <a:rPr lang="en-US" sz="2400" noProof="0"/>
              <a:t>Accuracy, F1 score, ARI score</a:t>
            </a:r>
          </a:p>
          <a:p>
            <a:pPr marL="558800" lvl="1" indent="-342900">
              <a:buFont typeface="+mj-lt"/>
              <a:buAutoNum type="arabicPeriod"/>
            </a:pPr>
            <a:endParaRPr lang="en-US" noProof="0"/>
          </a:p>
          <a:p>
            <a:pPr lvl="1"/>
            <a:endParaRPr lang="en-US" noProof="0"/>
          </a:p>
          <a:p>
            <a:pPr marL="0" indent="0">
              <a:buNone/>
            </a:pPr>
            <a:endParaRPr lang="en-US" noProof="0"/>
          </a:p>
          <a:p>
            <a:endParaRPr lang="en-US" noProof="0"/>
          </a:p>
          <a:p>
            <a:endParaRPr lang="en-US" noProof="0"/>
          </a:p>
          <a:p>
            <a:pPr lvl="1"/>
            <a:endParaRPr lang="en-US" noProof="0"/>
          </a:p>
        </p:txBody>
      </p:sp>
    </p:spTree>
    <p:extLst>
      <p:ext uri="{BB962C8B-B14F-4D97-AF65-F5344CB8AC3E}">
        <p14:creationId xmlns:p14="http://schemas.microsoft.com/office/powerpoint/2010/main" val="73233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F8219-ECFE-450F-B30B-5819BF9A0A3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B738891-4DB1-2AA3-D854-13E8A81ACFF0}"/>
              </a:ext>
            </a:extLst>
          </p:cNvPr>
          <p:cNvSpPr>
            <a:spLocks noGrp="1"/>
          </p:cNvSpPr>
          <p:nvPr>
            <p:ph type="title"/>
          </p:nvPr>
        </p:nvSpPr>
        <p:spPr/>
        <p:txBody>
          <a:bodyPr/>
          <a:lstStyle/>
          <a:p>
            <a:r>
              <a:rPr lang="en-US" noProof="0">
                <a:cs typeface="Arial"/>
              </a:rPr>
              <a:t>Supervised Learning Results</a:t>
            </a:r>
            <a:r>
              <a:rPr lang="en-US">
                <a:cs typeface="Arial"/>
              </a:rPr>
              <a:t> – Single Patch</a:t>
            </a:r>
            <a:endParaRPr lang="en-US" noProof="0"/>
          </a:p>
        </p:txBody>
      </p:sp>
      <p:sp>
        <p:nvSpPr>
          <p:cNvPr id="3" name="Textplatzhalter 2">
            <a:extLst>
              <a:ext uri="{FF2B5EF4-FFF2-40B4-BE49-F238E27FC236}">
                <a16:creationId xmlns:a16="http://schemas.microsoft.com/office/drawing/2014/main" id="{B919E8E8-0CE3-52C1-2BDE-0852E684987F}"/>
              </a:ext>
            </a:extLst>
          </p:cNvPr>
          <p:cNvSpPr>
            <a:spLocks noGrp="1"/>
          </p:cNvSpPr>
          <p:nvPr>
            <p:ph type="body" sz="quarter" idx="11"/>
          </p:nvPr>
        </p:nvSpPr>
        <p:spPr/>
        <p:txBody>
          <a:bodyPr/>
          <a:lstStyle/>
          <a:p>
            <a:r>
              <a:rPr lang="en-US" noProof="0"/>
              <a:t>Spot-centered training data:</a:t>
            </a:r>
          </a:p>
        </p:txBody>
      </p:sp>
      <p:pic>
        <p:nvPicPr>
          <p:cNvPr id="6" name="Content Placeholder 5" descr="A graph of different colored bars&#10;&#10;AI-generated content may be incorrect.">
            <a:extLst>
              <a:ext uri="{FF2B5EF4-FFF2-40B4-BE49-F238E27FC236}">
                <a16:creationId xmlns:a16="http://schemas.microsoft.com/office/drawing/2014/main" id="{90C335C8-338B-94E4-3F2F-DE56498BDC4C}"/>
              </a:ext>
            </a:extLst>
          </p:cNvPr>
          <p:cNvPicPr>
            <a:picLocks noGrp="1" noChangeAspect="1"/>
          </p:cNvPicPr>
          <p:nvPr>
            <p:ph sz="quarter" idx="16"/>
          </p:nvPr>
        </p:nvPicPr>
        <p:blipFill>
          <a:blip r:embed="rId2" cstate="print">
            <a:extLst>
              <a:ext uri="{28A0092B-C50C-407E-A947-70E740481C1C}">
                <a14:useLocalDpi xmlns:a14="http://schemas.microsoft.com/office/drawing/2010/main" val="0"/>
              </a:ext>
            </a:extLst>
          </a:blip>
          <a:stretch>
            <a:fillRect/>
          </a:stretch>
        </p:blipFill>
        <p:spPr>
          <a:xfrm>
            <a:off x="1294488" y="1719788"/>
            <a:ext cx="7211932" cy="3986212"/>
          </a:xfrm>
        </p:spPr>
      </p:pic>
    </p:spTree>
    <p:extLst>
      <p:ext uri="{BB962C8B-B14F-4D97-AF65-F5344CB8AC3E}">
        <p14:creationId xmlns:p14="http://schemas.microsoft.com/office/powerpoint/2010/main" val="3218482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E121A-CC7E-B114-336D-B0F86D43C4F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F79690A-2C11-DE0A-E49C-A803DAE10630}"/>
              </a:ext>
            </a:extLst>
          </p:cNvPr>
          <p:cNvSpPr>
            <a:spLocks noGrp="1"/>
          </p:cNvSpPr>
          <p:nvPr>
            <p:ph type="title"/>
          </p:nvPr>
        </p:nvSpPr>
        <p:spPr/>
        <p:txBody>
          <a:bodyPr/>
          <a:lstStyle/>
          <a:p>
            <a:r>
              <a:rPr lang="en-US" noProof="0">
                <a:cs typeface="Arial"/>
              </a:rPr>
              <a:t>Supervised Learning Results</a:t>
            </a:r>
            <a:r>
              <a:rPr lang="en-US">
                <a:cs typeface="Arial"/>
              </a:rPr>
              <a:t> – Single Patch</a:t>
            </a:r>
            <a:endParaRPr lang="en-US" noProof="0"/>
          </a:p>
        </p:txBody>
      </p:sp>
      <p:sp>
        <p:nvSpPr>
          <p:cNvPr id="3" name="Textplatzhalter 2">
            <a:extLst>
              <a:ext uri="{FF2B5EF4-FFF2-40B4-BE49-F238E27FC236}">
                <a16:creationId xmlns:a16="http://schemas.microsoft.com/office/drawing/2014/main" id="{117EC421-8B6E-18CF-9972-2EC831E34085}"/>
              </a:ext>
            </a:extLst>
          </p:cNvPr>
          <p:cNvSpPr>
            <a:spLocks noGrp="1"/>
          </p:cNvSpPr>
          <p:nvPr>
            <p:ph type="body" sz="quarter" idx="11"/>
          </p:nvPr>
        </p:nvSpPr>
        <p:spPr/>
        <p:txBody>
          <a:bodyPr/>
          <a:lstStyle/>
          <a:p>
            <a:r>
              <a:rPr lang="en-US" noProof="0"/>
              <a:t>Spot-centered training data:</a:t>
            </a:r>
          </a:p>
        </p:txBody>
      </p:sp>
      <p:pic>
        <p:nvPicPr>
          <p:cNvPr id="8" name="Content Placeholder 7" descr="A graph of different colored bars&#10;&#10;AI-generated content may be incorrect.">
            <a:extLst>
              <a:ext uri="{FF2B5EF4-FFF2-40B4-BE49-F238E27FC236}">
                <a16:creationId xmlns:a16="http://schemas.microsoft.com/office/drawing/2014/main" id="{FD1B22AD-4986-F5A1-6EB2-346F6C09A9C7}"/>
              </a:ext>
            </a:extLst>
          </p:cNvPr>
          <p:cNvPicPr>
            <a:picLocks noGrp="1" noChangeAspect="1"/>
          </p:cNvPicPr>
          <p:nvPr>
            <p:ph sz="quarter" idx="16"/>
          </p:nvPr>
        </p:nvPicPr>
        <p:blipFill>
          <a:blip r:embed="rId2" cstate="print">
            <a:extLst>
              <a:ext uri="{28A0092B-C50C-407E-A947-70E740481C1C}">
                <a14:useLocalDpi xmlns:a14="http://schemas.microsoft.com/office/drawing/2010/main" val="0"/>
              </a:ext>
            </a:extLst>
          </a:blip>
          <a:stretch>
            <a:fillRect/>
          </a:stretch>
        </p:blipFill>
        <p:spPr>
          <a:xfrm>
            <a:off x="1295159" y="1719788"/>
            <a:ext cx="7210590" cy="3986212"/>
          </a:xfrm>
        </p:spPr>
      </p:pic>
    </p:spTree>
    <p:extLst>
      <p:ext uri="{BB962C8B-B14F-4D97-AF65-F5344CB8AC3E}">
        <p14:creationId xmlns:p14="http://schemas.microsoft.com/office/powerpoint/2010/main" val="156603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646B8-82E5-8E11-7424-5296ED78B36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B136E10-F392-B246-B261-E519A59BE35D}"/>
              </a:ext>
            </a:extLst>
          </p:cNvPr>
          <p:cNvSpPr>
            <a:spLocks noGrp="1"/>
          </p:cNvSpPr>
          <p:nvPr>
            <p:ph type="title"/>
          </p:nvPr>
        </p:nvSpPr>
        <p:spPr/>
        <p:txBody>
          <a:bodyPr/>
          <a:lstStyle/>
          <a:p>
            <a:r>
              <a:rPr lang="en-US" noProof="0">
                <a:cs typeface="Arial"/>
              </a:rPr>
              <a:t>Supervised Learning Results</a:t>
            </a:r>
            <a:r>
              <a:rPr lang="en-US">
                <a:cs typeface="Arial"/>
              </a:rPr>
              <a:t> – Single Patch</a:t>
            </a:r>
            <a:endParaRPr lang="en-US" noProof="0"/>
          </a:p>
        </p:txBody>
      </p:sp>
      <p:sp>
        <p:nvSpPr>
          <p:cNvPr id="3" name="Textplatzhalter 2">
            <a:extLst>
              <a:ext uri="{FF2B5EF4-FFF2-40B4-BE49-F238E27FC236}">
                <a16:creationId xmlns:a16="http://schemas.microsoft.com/office/drawing/2014/main" id="{2FF9BD5D-88CD-3F8A-05E1-51AB537B2DFD}"/>
              </a:ext>
            </a:extLst>
          </p:cNvPr>
          <p:cNvSpPr>
            <a:spLocks noGrp="1"/>
          </p:cNvSpPr>
          <p:nvPr>
            <p:ph type="body" sz="quarter" idx="11"/>
          </p:nvPr>
        </p:nvSpPr>
        <p:spPr/>
        <p:txBody>
          <a:bodyPr/>
          <a:lstStyle/>
          <a:p>
            <a:r>
              <a:rPr lang="en-US" noProof="0"/>
              <a:t>Spot-centered training data:</a:t>
            </a:r>
          </a:p>
        </p:txBody>
      </p:sp>
      <p:pic>
        <p:nvPicPr>
          <p:cNvPr id="14" name="Content Placeholder 13" descr="A graph of different colored bars&#10;&#10;AI-generated content may be incorrect.">
            <a:extLst>
              <a:ext uri="{FF2B5EF4-FFF2-40B4-BE49-F238E27FC236}">
                <a16:creationId xmlns:a16="http://schemas.microsoft.com/office/drawing/2014/main" id="{6A3892BB-C32A-2051-7C24-51003A9FBD77}"/>
              </a:ext>
            </a:extLst>
          </p:cNvPr>
          <p:cNvPicPr>
            <a:picLocks noGrp="1" noChangeAspect="1"/>
          </p:cNvPicPr>
          <p:nvPr>
            <p:ph sz="quarter" idx="16"/>
          </p:nvPr>
        </p:nvPicPr>
        <p:blipFill>
          <a:blip r:embed="rId2" cstate="print">
            <a:extLst>
              <a:ext uri="{28A0092B-C50C-407E-A947-70E740481C1C}">
                <a14:useLocalDpi xmlns:a14="http://schemas.microsoft.com/office/drawing/2010/main" val="0"/>
              </a:ext>
            </a:extLst>
          </a:blip>
          <a:stretch>
            <a:fillRect/>
          </a:stretch>
        </p:blipFill>
        <p:spPr>
          <a:xfrm>
            <a:off x="1302779" y="1719788"/>
            <a:ext cx="7210590" cy="3986212"/>
          </a:xfrm>
        </p:spPr>
      </p:pic>
    </p:spTree>
    <p:extLst>
      <p:ext uri="{BB962C8B-B14F-4D97-AF65-F5344CB8AC3E}">
        <p14:creationId xmlns:p14="http://schemas.microsoft.com/office/powerpoint/2010/main" val="20414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031EE-D75A-3ED8-13CB-A46965A6D95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472637C-3FF9-E557-7438-DD1AC03E0986}"/>
              </a:ext>
            </a:extLst>
          </p:cNvPr>
          <p:cNvSpPr>
            <a:spLocks noGrp="1"/>
          </p:cNvSpPr>
          <p:nvPr>
            <p:ph type="title"/>
          </p:nvPr>
        </p:nvSpPr>
        <p:spPr/>
        <p:txBody>
          <a:bodyPr/>
          <a:lstStyle/>
          <a:p>
            <a:r>
              <a:rPr lang="en-US" noProof="0">
                <a:cs typeface="Arial"/>
              </a:rPr>
              <a:t>Supervised Learning Results</a:t>
            </a:r>
            <a:r>
              <a:rPr lang="en-US">
                <a:cs typeface="Arial"/>
              </a:rPr>
              <a:t> – Single Patch</a:t>
            </a:r>
            <a:endParaRPr lang="en-US" noProof="0"/>
          </a:p>
        </p:txBody>
      </p:sp>
      <p:sp>
        <p:nvSpPr>
          <p:cNvPr id="3" name="Textplatzhalter 2">
            <a:extLst>
              <a:ext uri="{FF2B5EF4-FFF2-40B4-BE49-F238E27FC236}">
                <a16:creationId xmlns:a16="http://schemas.microsoft.com/office/drawing/2014/main" id="{8AC216E8-B424-2C6B-BC93-7FF51994447E}"/>
              </a:ext>
            </a:extLst>
          </p:cNvPr>
          <p:cNvSpPr>
            <a:spLocks noGrp="1"/>
          </p:cNvSpPr>
          <p:nvPr>
            <p:ph type="body" sz="quarter" idx="11"/>
          </p:nvPr>
        </p:nvSpPr>
        <p:spPr/>
        <p:txBody>
          <a:bodyPr/>
          <a:lstStyle/>
          <a:p>
            <a:r>
              <a:rPr lang="en-US" noProof="0"/>
              <a:t>Grid-based training data:</a:t>
            </a:r>
          </a:p>
        </p:txBody>
      </p:sp>
      <p:pic>
        <p:nvPicPr>
          <p:cNvPr id="6" name="Content Placeholder 5" descr="A graph of blue and red bars&#10;&#10;AI-generated content may be incorrect.">
            <a:extLst>
              <a:ext uri="{FF2B5EF4-FFF2-40B4-BE49-F238E27FC236}">
                <a16:creationId xmlns:a16="http://schemas.microsoft.com/office/drawing/2014/main" id="{F7ACC9F7-D951-8582-565B-C96E619455EB}"/>
              </a:ext>
            </a:extLst>
          </p:cNvPr>
          <p:cNvPicPr>
            <a:picLocks noGrp="1" noChangeAspect="1"/>
          </p:cNvPicPr>
          <p:nvPr>
            <p:ph sz="quarter" idx="16"/>
          </p:nvPr>
        </p:nvPicPr>
        <p:blipFill>
          <a:blip r:embed="rId2" cstate="print">
            <a:extLst>
              <a:ext uri="{28A0092B-C50C-407E-A947-70E740481C1C}">
                <a14:useLocalDpi xmlns:a14="http://schemas.microsoft.com/office/drawing/2010/main" val="0"/>
              </a:ext>
            </a:extLst>
          </a:blip>
          <a:stretch>
            <a:fillRect/>
          </a:stretch>
        </p:blipFill>
        <p:spPr>
          <a:xfrm>
            <a:off x="1302108" y="1719788"/>
            <a:ext cx="7211932" cy="3986212"/>
          </a:xfrm>
        </p:spPr>
      </p:pic>
    </p:spTree>
    <p:extLst>
      <p:ext uri="{BB962C8B-B14F-4D97-AF65-F5344CB8AC3E}">
        <p14:creationId xmlns:p14="http://schemas.microsoft.com/office/powerpoint/2010/main" val="131924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796F5-19AB-5F1F-F272-DDE37FE36F2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27BA81D-1E55-589E-917F-B45C287386C1}"/>
              </a:ext>
            </a:extLst>
          </p:cNvPr>
          <p:cNvSpPr>
            <a:spLocks noGrp="1"/>
          </p:cNvSpPr>
          <p:nvPr>
            <p:ph type="title"/>
          </p:nvPr>
        </p:nvSpPr>
        <p:spPr/>
        <p:txBody>
          <a:bodyPr/>
          <a:lstStyle/>
          <a:p>
            <a:r>
              <a:rPr lang="en-US" noProof="0">
                <a:cs typeface="Arial"/>
              </a:rPr>
              <a:t>Supervised Learning Results</a:t>
            </a:r>
            <a:r>
              <a:rPr lang="en-US">
                <a:cs typeface="Arial"/>
              </a:rPr>
              <a:t> – Single Patch</a:t>
            </a:r>
            <a:endParaRPr lang="en-US" noProof="0"/>
          </a:p>
        </p:txBody>
      </p:sp>
      <p:sp>
        <p:nvSpPr>
          <p:cNvPr id="3" name="Textplatzhalter 2">
            <a:extLst>
              <a:ext uri="{FF2B5EF4-FFF2-40B4-BE49-F238E27FC236}">
                <a16:creationId xmlns:a16="http://schemas.microsoft.com/office/drawing/2014/main" id="{42D255B6-E506-B69A-FB3D-F31FC9119D7F}"/>
              </a:ext>
            </a:extLst>
          </p:cNvPr>
          <p:cNvSpPr>
            <a:spLocks noGrp="1"/>
          </p:cNvSpPr>
          <p:nvPr>
            <p:ph type="body" sz="quarter" idx="11"/>
          </p:nvPr>
        </p:nvSpPr>
        <p:spPr/>
        <p:txBody>
          <a:bodyPr/>
          <a:lstStyle/>
          <a:p>
            <a:r>
              <a:rPr lang="en-US" noProof="0"/>
              <a:t>Key Observations</a:t>
            </a:r>
          </a:p>
        </p:txBody>
      </p:sp>
      <p:sp>
        <p:nvSpPr>
          <p:cNvPr id="4" name="Inhaltsplatzhalter 3">
            <a:extLst>
              <a:ext uri="{FF2B5EF4-FFF2-40B4-BE49-F238E27FC236}">
                <a16:creationId xmlns:a16="http://schemas.microsoft.com/office/drawing/2014/main" id="{607962D6-AE9B-1317-EC00-0BC78B6217AE}"/>
              </a:ext>
            </a:extLst>
          </p:cNvPr>
          <p:cNvSpPr>
            <a:spLocks noGrp="1"/>
          </p:cNvSpPr>
          <p:nvPr>
            <p:ph sz="quarter" idx="16"/>
          </p:nvPr>
        </p:nvSpPr>
        <p:spPr/>
        <p:txBody>
          <a:bodyPr/>
          <a:lstStyle/>
          <a:p>
            <a:r>
              <a:rPr lang="en-US" noProof="0"/>
              <a:t>Using 448x448 patches makes a big difference</a:t>
            </a:r>
          </a:p>
          <a:p>
            <a:r>
              <a:rPr lang="en-US"/>
              <a:t>Excluding PCA gives better results</a:t>
            </a:r>
          </a:p>
          <a:p>
            <a:r>
              <a:rPr lang="en-US" noProof="0"/>
              <a:t>CNN and SVM show highest performances</a:t>
            </a:r>
          </a:p>
          <a:p>
            <a:endParaRPr lang="en-US"/>
          </a:p>
          <a:p>
            <a:r>
              <a:rPr lang="en-US" noProof="0"/>
              <a:t>Test scores for best configurations:</a:t>
            </a:r>
          </a:p>
          <a:p>
            <a:pPr lvl="1"/>
            <a:endParaRPr lang="en-US" noProof="0"/>
          </a:p>
        </p:txBody>
      </p:sp>
      <p:graphicFrame>
        <p:nvGraphicFramePr>
          <p:cNvPr id="5" name="Table 4">
            <a:extLst>
              <a:ext uri="{FF2B5EF4-FFF2-40B4-BE49-F238E27FC236}">
                <a16:creationId xmlns:a16="http://schemas.microsoft.com/office/drawing/2014/main" id="{54A664A3-083D-702C-6FCC-90E8CFDABDC6}"/>
              </a:ext>
            </a:extLst>
          </p:cNvPr>
          <p:cNvGraphicFramePr>
            <a:graphicFrameLocks noGrp="1"/>
          </p:cNvGraphicFramePr>
          <p:nvPr>
            <p:extLst>
              <p:ext uri="{D42A27DB-BD31-4B8C-83A1-F6EECF244321}">
                <p14:modId xmlns:p14="http://schemas.microsoft.com/office/powerpoint/2010/main" val="775598891"/>
              </p:ext>
            </p:extLst>
          </p:nvPr>
        </p:nvGraphicFramePr>
        <p:xfrm>
          <a:off x="572851" y="3429000"/>
          <a:ext cx="8127999" cy="1483360"/>
        </p:xfrm>
        <a:graphic>
          <a:graphicData uri="http://schemas.openxmlformats.org/drawingml/2006/table">
            <a:tbl>
              <a:tblPr firstRow="1" bandRow="1">
                <a:tableStyleId>{69012ECD-51FC-41F1-AA8D-1B2483CD663E}</a:tableStyleId>
              </a:tblPr>
              <a:tblGrid>
                <a:gridCol w="2709333">
                  <a:extLst>
                    <a:ext uri="{9D8B030D-6E8A-4147-A177-3AD203B41FA5}">
                      <a16:colId xmlns:a16="http://schemas.microsoft.com/office/drawing/2014/main" val="708483627"/>
                    </a:ext>
                  </a:extLst>
                </a:gridCol>
                <a:gridCol w="2709333">
                  <a:extLst>
                    <a:ext uri="{9D8B030D-6E8A-4147-A177-3AD203B41FA5}">
                      <a16:colId xmlns:a16="http://schemas.microsoft.com/office/drawing/2014/main" val="237830876"/>
                    </a:ext>
                  </a:extLst>
                </a:gridCol>
                <a:gridCol w="2709333">
                  <a:extLst>
                    <a:ext uri="{9D8B030D-6E8A-4147-A177-3AD203B41FA5}">
                      <a16:colId xmlns:a16="http://schemas.microsoft.com/office/drawing/2014/main" val="94431467"/>
                    </a:ext>
                  </a:extLst>
                </a:gridCol>
              </a:tblGrid>
              <a:tr h="370840">
                <a:tc>
                  <a:txBody>
                    <a:bodyPr/>
                    <a:lstStyle/>
                    <a:p>
                      <a:r>
                        <a:rPr lang="en-US"/>
                        <a:t>Metric</a:t>
                      </a:r>
                    </a:p>
                  </a:txBody>
                  <a:tcPr/>
                </a:tc>
                <a:tc>
                  <a:txBody>
                    <a:bodyPr/>
                    <a:lstStyle/>
                    <a:p>
                      <a:r>
                        <a:rPr lang="en-US"/>
                        <a:t>Spot-centered</a:t>
                      </a:r>
                    </a:p>
                  </a:txBody>
                  <a:tcPr/>
                </a:tc>
                <a:tc>
                  <a:txBody>
                    <a:bodyPr/>
                    <a:lstStyle/>
                    <a:p>
                      <a:r>
                        <a:rPr lang="en-US"/>
                        <a:t>Grid-based</a:t>
                      </a:r>
                    </a:p>
                  </a:txBody>
                  <a:tcPr/>
                </a:tc>
                <a:extLst>
                  <a:ext uri="{0D108BD9-81ED-4DB2-BD59-A6C34878D82A}">
                    <a16:rowId xmlns:a16="http://schemas.microsoft.com/office/drawing/2014/main" val="2859810299"/>
                  </a:ext>
                </a:extLst>
              </a:tr>
              <a:tr h="370840">
                <a:tc>
                  <a:txBody>
                    <a:bodyPr/>
                    <a:lstStyle/>
                    <a:p>
                      <a:r>
                        <a:rPr lang="en-US"/>
                        <a:t>Accuracy</a:t>
                      </a:r>
                    </a:p>
                  </a:txBody>
                  <a:tcPr/>
                </a:tc>
                <a:tc>
                  <a:txBody>
                    <a:bodyPr/>
                    <a:lstStyle/>
                    <a:p>
                      <a:r>
                        <a:rPr lang="en-US"/>
                        <a:t>0.90</a:t>
                      </a:r>
                    </a:p>
                  </a:txBody>
                  <a:tcPr/>
                </a:tc>
                <a:tc>
                  <a:txBody>
                    <a:bodyPr/>
                    <a:lstStyle/>
                    <a:p>
                      <a:r>
                        <a:rPr lang="en-US"/>
                        <a:t>0.85</a:t>
                      </a:r>
                    </a:p>
                  </a:txBody>
                  <a:tcPr/>
                </a:tc>
                <a:extLst>
                  <a:ext uri="{0D108BD9-81ED-4DB2-BD59-A6C34878D82A}">
                    <a16:rowId xmlns:a16="http://schemas.microsoft.com/office/drawing/2014/main" val="48586988"/>
                  </a:ext>
                </a:extLst>
              </a:tr>
              <a:tr h="370840">
                <a:tc>
                  <a:txBody>
                    <a:bodyPr/>
                    <a:lstStyle/>
                    <a:p>
                      <a:r>
                        <a:rPr lang="en-US"/>
                        <a:t>F1 score</a:t>
                      </a:r>
                    </a:p>
                  </a:txBody>
                  <a:tcPr/>
                </a:tc>
                <a:tc>
                  <a:txBody>
                    <a:bodyPr/>
                    <a:lstStyle/>
                    <a:p>
                      <a:r>
                        <a:rPr lang="en-US"/>
                        <a:t>0.90</a:t>
                      </a:r>
                    </a:p>
                  </a:txBody>
                  <a:tcPr/>
                </a:tc>
                <a:tc>
                  <a:txBody>
                    <a:bodyPr/>
                    <a:lstStyle/>
                    <a:p>
                      <a:r>
                        <a:rPr lang="en-US"/>
                        <a:t>0.85</a:t>
                      </a:r>
                    </a:p>
                  </a:txBody>
                  <a:tcPr/>
                </a:tc>
                <a:extLst>
                  <a:ext uri="{0D108BD9-81ED-4DB2-BD59-A6C34878D82A}">
                    <a16:rowId xmlns:a16="http://schemas.microsoft.com/office/drawing/2014/main" val="1402437680"/>
                  </a:ext>
                </a:extLst>
              </a:tr>
              <a:tr h="370840">
                <a:tc>
                  <a:txBody>
                    <a:bodyPr/>
                    <a:lstStyle/>
                    <a:p>
                      <a:r>
                        <a:rPr lang="en-US"/>
                        <a:t>ARI score</a:t>
                      </a:r>
                    </a:p>
                  </a:txBody>
                  <a:tcPr/>
                </a:tc>
                <a:tc>
                  <a:txBody>
                    <a:bodyPr/>
                    <a:lstStyle/>
                    <a:p>
                      <a:r>
                        <a:rPr lang="en-US"/>
                        <a:t>0.80</a:t>
                      </a:r>
                    </a:p>
                  </a:txBody>
                  <a:tcPr/>
                </a:tc>
                <a:tc>
                  <a:txBody>
                    <a:bodyPr/>
                    <a:lstStyle/>
                    <a:p>
                      <a:r>
                        <a:rPr lang="en-US"/>
                        <a:t>0.69</a:t>
                      </a:r>
                    </a:p>
                  </a:txBody>
                  <a:tcPr/>
                </a:tc>
                <a:extLst>
                  <a:ext uri="{0D108BD9-81ED-4DB2-BD59-A6C34878D82A}">
                    <a16:rowId xmlns:a16="http://schemas.microsoft.com/office/drawing/2014/main" val="1563742930"/>
                  </a:ext>
                </a:extLst>
              </a:tr>
            </a:tbl>
          </a:graphicData>
        </a:graphic>
      </p:graphicFrame>
    </p:spTree>
    <p:extLst>
      <p:ext uri="{BB962C8B-B14F-4D97-AF65-F5344CB8AC3E}">
        <p14:creationId xmlns:p14="http://schemas.microsoft.com/office/powerpoint/2010/main" val="315461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6A06E-9E0C-D97E-31A5-21BDDCA09CD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76E662-B1FB-7636-F3F7-B1B328A4C941}"/>
              </a:ext>
            </a:extLst>
          </p:cNvPr>
          <p:cNvSpPr>
            <a:spLocks noGrp="1"/>
          </p:cNvSpPr>
          <p:nvPr>
            <p:ph type="title"/>
          </p:nvPr>
        </p:nvSpPr>
        <p:spPr/>
        <p:txBody>
          <a:bodyPr/>
          <a:lstStyle/>
          <a:p>
            <a:r>
              <a:rPr lang="en-US" noProof="0">
                <a:cs typeface="Arial"/>
              </a:rPr>
              <a:t>Supervised Learning Results</a:t>
            </a:r>
            <a:r>
              <a:rPr lang="en-US">
                <a:cs typeface="Arial"/>
              </a:rPr>
              <a:t> – Single Patch</a:t>
            </a:r>
            <a:endParaRPr lang="en-US" noProof="0"/>
          </a:p>
        </p:txBody>
      </p:sp>
      <p:sp>
        <p:nvSpPr>
          <p:cNvPr id="3" name="Textplatzhalter 2">
            <a:extLst>
              <a:ext uri="{FF2B5EF4-FFF2-40B4-BE49-F238E27FC236}">
                <a16:creationId xmlns:a16="http://schemas.microsoft.com/office/drawing/2014/main" id="{CF65C55F-6C6B-CCB5-32AE-E1283217F775}"/>
              </a:ext>
            </a:extLst>
          </p:cNvPr>
          <p:cNvSpPr>
            <a:spLocks noGrp="1"/>
          </p:cNvSpPr>
          <p:nvPr>
            <p:ph type="body" sz="quarter" idx="11"/>
          </p:nvPr>
        </p:nvSpPr>
        <p:spPr/>
        <p:txBody>
          <a:bodyPr/>
          <a:lstStyle/>
          <a:p>
            <a:r>
              <a:rPr lang="en-US" noProof="0"/>
              <a:t>Performance on Unseen Tissue Slices </a:t>
            </a:r>
          </a:p>
        </p:txBody>
      </p:sp>
      <p:sp>
        <p:nvSpPr>
          <p:cNvPr id="4" name="Inhaltsplatzhalter 3">
            <a:extLst>
              <a:ext uri="{FF2B5EF4-FFF2-40B4-BE49-F238E27FC236}">
                <a16:creationId xmlns:a16="http://schemas.microsoft.com/office/drawing/2014/main" id="{0A9E31C0-5926-9E23-5190-A2B07BFA613B}"/>
              </a:ext>
            </a:extLst>
          </p:cNvPr>
          <p:cNvSpPr>
            <a:spLocks noGrp="1"/>
          </p:cNvSpPr>
          <p:nvPr>
            <p:ph sz="quarter" idx="16"/>
          </p:nvPr>
        </p:nvSpPr>
        <p:spPr/>
        <p:txBody>
          <a:bodyPr/>
          <a:lstStyle/>
          <a:p>
            <a:pPr lvl="1"/>
            <a:endParaRPr lang="en-US" noProof="0"/>
          </a:p>
          <a:p>
            <a:r>
              <a:rPr lang="en-US" noProof="0"/>
              <a:t>Evaluation data:</a:t>
            </a:r>
          </a:p>
          <a:p>
            <a:pPr lvl="1">
              <a:buFont typeface="Wingdings" panose="05000000000000000000" pitchFamily="2" charset="2"/>
              <a:buChar char="Ø"/>
            </a:pPr>
            <a:r>
              <a:rPr lang="en-US" noProof="0"/>
              <a:t>Tissue slice with human prostate cancer (acinar cell carcinoma)</a:t>
            </a:r>
          </a:p>
          <a:p>
            <a:pPr lvl="1"/>
            <a:endParaRPr lang="en-US" noProof="0"/>
          </a:p>
          <a:p>
            <a:r>
              <a:rPr lang="en-US" noProof="0"/>
              <a:t>Classification configuration:</a:t>
            </a:r>
          </a:p>
          <a:p>
            <a:pPr lvl="1">
              <a:buFont typeface="Wingdings" panose="05000000000000000000" pitchFamily="2" charset="2"/>
              <a:buChar char="Ø"/>
            </a:pPr>
            <a:r>
              <a:rPr lang="en-US" noProof="0"/>
              <a:t>DNN</a:t>
            </a:r>
          </a:p>
          <a:p>
            <a:endParaRPr lang="en-US" noProof="0"/>
          </a:p>
          <a:p>
            <a:r>
              <a:rPr lang="en-US" noProof="0"/>
              <a:t>Methodology:</a:t>
            </a:r>
          </a:p>
          <a:p>
            <a:pPr marL="558800" lvl="1" indent="-342900">
              <a:buFont typeface="+mj-lt"/>
              <a:buAutoNum type="arabicPeriod"/>
            </a:pPr>
            <a:r>
              <a:rPr lang="en-US" noProof="0"/>
              <a:t>Train model on full training data set (448x448)</a:t>
            </a:r>
          </a:p>
          <a:p>
            <a:pPr marL="558800" lvl="1" indent="-342900">
              <a:buFont typeface="+mj-lt"/>
              <a:buAutoNum type="arabicPeriod"/>
            </a:pPr>
            <a:r>
              <a:rPr lang="en-US" noProof="0"/>
              <a:t>Predict clustering-based cell types in </a:t>
            </a:r>
            <a:r>
              <a:rPr lang="en-US"/>
              <a:t>unseen</a:t>
            </a:r>
            <a:r>
              <a:rPr lang="en-US" noProof="0"/>
              <a:t> tissue slice</a:t>
            </a:r>
          </a:p>
          <a:p>
            <a:pPr marL="558800" lvl="1" indent="-342900">
              <a:buFont typeface="+mj-lt"/>
              <a:buAutoNum type="arabicPeriod"/>
            </a:pPr>
            <a:r>
              <a:rPr lang="en-US" noProof="0"/>
              <a:t>Performance measured on similarity between “ground-truth“-label cluster and predicted-label cluster (ARI score)</a:t>
            </a:r>
          </a:p>
          <a:p>
            <a:pPr marL="215900" lvl="1" indent="0">
              <a:buNone/>
            </a:pPr>
            <a:endParaRPr lang="en-US" noProof="0"/>
          </a:p>
          <a:p>
            <a:r>
              <a:rPr lang="en-US" noProof="0"/>
              <a:t>Comparison between spot-centered and grid-based training approach</a:t>
            </a:r>
          </a:p>
          <a:p>
            <a:endParaRPr lang="en-US" noProof="0"/>
          </a:p>
        </p:txBody>
      </p:sp>
    </p:spTree>
    <p:extLst>
      <p:ext uri="{BB962C8B-B14F-4D97-AF65-F5344CB8AC3E}">
        <p14:creationId xmlns:p14="http://schemas.microsoft.com/office/powerpoint/2010/main" val="1169480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3A4D2-3C55-DD0B-254F-91CB0468D24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7780F82-C5AD-8E1D-8FA3-54C4149ECC6C}"/>
              </a:ext>
            </a:extLst>
          </p:cNvPr>
          <p:cNvSpPr>
            <a:spLocks noGrp="1"/>
          </p:cNvSpPr>
          <p:nvPr>
            <p:ph type="title"/>
          </p:nvPr>
        </p:nvSpPr>
        <p:spPr/>
        <p:txBody>
          <a:bodyPr/>
          <a:lstStyle/>
          <a:p>
            <a:r>
              <a:rPr lang="en-US" noProof="0">
                <a:cs typeface="Arial"/>
              </a:rPr>
              <a:t>Supervised Learning Results</a:t>
            </a:r>
            <a:r>
              <a:rPr lang="en-US">
                <a:cs typeface="Arial"/>
              </a:rPr>
              <a:t> – Single Patch</a:t>
            </a:r>
            <a:endParaRPr lang="en-US" noProof="0"/>
          </a:p>
        </p:txBody>
      </p:sp>
      <p:sp>
        <p:nvSpPr>
          <p:cNvPr id="3" name="Textplatzhalter 2">
            <a:extLst>
              <a:ext uri="{FF2B5EF4-FFF2-40B4-BE49-F238E27FC236}">
                <a16:creationId xmlns:a16="http://schemas.microsoft.com/office/drawing/2014/main" id="{3650277C-79EC-AC1B-E12A-EC20BA380282}"/>
              </a:ext>
            </a:extLst>
          </p:cNvPr>
          <p:cNvSpPr>
            <a:spLocks noGrp="1"/>
          </p:cNvSpPr>
          <p:nvPr>
            <p:ph type="body" sz="quarter" idx="11"/>
          </p:nvPr>
        </p:nvSpPr>
        <p:spPr/>
        <p:txBody>
          <a:bodyPr/>
          <a:lstStyle/>
          <a:p>
            <a:r>
              <a:rPr lang="en-US" noProof="0"/>
              <a:t>Performance Results on Unseen Tissue Slice</a:t>
            </a:r>
          </a:p>
        </p:txBody>
      </p:sp>
      <p:sp>
        <p:nvSpPr>
          <p:cNvPr id="4" name="Inhaltsplatzhalter 3">
            <a:extLst>
              <a:ext uri="{FF2B5EF4-FFF2-40B4-BE49-F238E27FC236}">
                <a16:creationId xmlns:a16="http://schemas.microsoft.com/office/drawing/2014/main" id="{13C438DB-402A-94C0-B6BB-5917A6A3E839}"/>
              </a:ext>
            </a:extLst>
          </p:cNvPr>
          <p:cNvSpPr>
            <a:spLocks noGrp="1"/>
          </p:cNvSpPr>
          <p:nvPr>
            <p:ph sz="quarter" idx="16"/>
          </p:nvPr>
        </p:nvSpPr>
        <p:spPr/>
        <p:txBody>
          <a:bodyPr/>
          <a:lstStyle/>
          <a:p>
            <a:pPr lvl="1"/>
            <a:endParaRPr lang="en-US" noProof="0"/>
          </a:p>
          <a:p>
            <a:endParaRPr lang="en-US" noProof="0"/>
          </a:p>
        </p:txBody>
      </p:sp>
      <p:sp>
        <p:nvSpPr>
          <p:cNvPr id="5" name="Inhaltsplatzhalter 3">
            <a:extLst>
              <a:ext uri="{FF2B5EF4-FFF2-40B4-BE49-F238E27FC236}">
                <a16:creationId xmlns:a16="http://schemas.microsoft.com/office/drawing/2014/main" id="{F083CF34-1769-2591-B1DC-FEA831653254}"/>
              </a:ext>
            </a:extLst>
          </p:cNvPr>
          <p:cNvSpPr txBox="1">
            <a:spLocks/>
          </p:cNvSpPr>
          <p:nvPr/>
        </p:nvSpPr>
        <p:spPr>
          <a:xfrm>
            <a:off x="9163794" y="1745109"/>
            <a:ext cx="4213400" cy="1419833"/>
          </a:xfrm>
          <a:prstGeom prst="rect">
            <a:avLst/>
          </a:prstGeom>
          <a:noFill/>
        </p:spPr>
        <p:txBody>
          <a:bodyPr vert="horz" lIns="0" tIns="0" rIns="0" bIns="0" rtlCol="0" anchor="t" anchorCtr="0">
            <a:noAutofit/>
          </a:bodyPr>
          <a:lstStyle>
            <a:lvl1pPr marL="216000" indent="-2160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mn-lt"/>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mn-lt"/>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mn-lt"/>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Tx/>
              <a:buChar char="-"/>
              <a:tabLst>
                <a:tab pos="863600" algn="l"/>
              </a:tabLst>
              <a:defRPr lang="de-DE" sz="1600" kern="1200">
                <a:solidFill>
                  <a:schemeClr val="tx1"/>
                </a:solidFill>
                <a:latin typeface="+mn-lt"/>
                <a:ea typeface="+mn-ea"/>
                <a:cs typeface="Arial" panose="020B0604020202020204" pitchFamily="34" charset="0"/>
              </a:defRPr>
            </a:lvl4pPr>
            <a:lvl5pPr marL="647700" indent="0" algn="l" rtl="0" eaLnBrk="1" fontAlgn="base" hangingPunct="1">
              <a:lnSpc>
                <a:spcPct val="90000"/>
              </a:lnSpc>
              <a:spcBef>
                <a:spcPct val="0"/>
              </a:spcBef>
              <a:spcAft>
                <a:spcPct val="0"/>
              </a:spcAft>
              <a:buClr>
                <a:schemeClr val="tx2"/>
              </a:buClr>
              <a:buFontTx/>
              <a:buNone/>
              <a:tabLst>
                <a:tab pos="895350" algn="l"/>
              </a:tabLst>
              <a:defRPr lang="de-DE" sz="16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647700" indent="0" algn="l" defTabSz="914400" rtl="0" eaLnBrk="1" latinLnBrk="0" hangingPunct="1">
              <a:lnSpc>
                <a:spcPct val="90000"/>
              </a:lnSpc>
              <a:spcBef>
                <a:spcPts val="0"/>
              </a:spcBef>
              <a:buFont typeface="Arial" panose="020B0604020202020204" pitchFamily="34" charset="0"/>
              <a:buNone/>
              <a:defRPr lang="de-DE" sz="1600" kern="1200">
                <a:solidFill>
                  <a:schemeClr val="tx1"/>
                </a:solidFill>
                <a:latin typeface="+mn-lt"/>
                <a:ea typeface="+mn-ea"/>
                <a:cs typeface="Arial" panose="020B0604020202020204" pitchFamily="34" charset="0"/>
              </a:defRPr>
            </a:lvl9pPr>
          </a:lstStyle>
          <a:p>
            <a:r>
              <a:rPr lang="en-US" b="1"/>
              <a:t>Spot-centered</a:t>
            </a:r>
          </a:p>
          <a:p>
            <a:pPr lvl="1"/>
            <a:r>
              <a:rPr lang="en-US"/>
              <a:t>ARI score:</a:t>
            </a:r>
          </a:p>
          <a:p>
            <a:pPr marL="215900" lvl="1" indent="0">
              <a:buNone/>
            </a:pPr>
            <a:r>
              <a:rPr lang="en-US"/>
              <a:t>	0.067</a:t>
            </a:r>
          </a:p>
          <a:p>
            <a:endParaRPr lang="en-US"/>
          </a:p>
        </p:txBody>
      </p:sp>
      <p:pic>
        <p:nvPicPr>
          <p:cNvPr id="8" name="Picture 7" descr="A screenshot of a graph&#10;&#10;AI-generated content may be incorrect.">
            <a:extLst>
              <a:ext uri="{FF2B5EF4-FFF2-40B4-BE49-F238E27FC236}">
                <a16:creationId xmlns:a16="http://schemas.microsoft.com/office/drawing/2014/main" id="{54682ECB-6E37-F8B4-D0B9-75B74F3E14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8206" y="2337095"/>
            <a:ext cx="2966291" cy="2552106"/>
          </a:xfrm>
          <a:prstGeom prst="rect">
            <a:avLst/>
          </a:prstGeom>
        </p:spPr>
      </p:pic>
      <p:pic>
        <p:nvPicPr>
          <p:cNvPr id="10" name="Picture 9" descr="A screen shot of a grid&#10;&#10;AI-generated content may be incorrect.">
            <a:extLst>
              <a:ext uri="{FF2B5EF4-FFF2-40B4-BE49-F238E27FC236}">
                <a16:creationId xmlns:a16="http://schemas.microsoft.com/office/drawing/2014/main" id="{27EAAFEC-DAF1-0791-74C0-1F2668521B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7503" y="927457"/>
            <a:ext cx="2966291" cy="2552107"/>
          </a:xfrm>
          <a:prstGeom prst="rect">
            <a:avLst/>
          </a:prstGeom>
        </p:spPr>
      </p:pic>
      <p:pic>
        <p:nvPicPr>
          <p:cNvPr id="12" name="Picture 11" descr="A screen shot of a grid&#10;&#10;AI-generated content may be incorrect.">
            <a:extLst>
              <a:ext uri="{FF2B5EF4-FFF2-40B4-BE49-F238E27FC236}">
                <a16:creationId xmlns:a16="http://schemas.microsoft.com/office/drawing/2014/main" id="{38FF31B2-A90C-5374-700B-4115FEB643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7503" y="3445742"/>
            <a:ext cx="2966291" cy="2552107"/>
          </a:xfrm>
          <a:prstGeom prst="rect">
            <a:avLst/>
          </a:prstGeom>
        </p:spPr>
      </p:pic>
      <p:pic>
        <p:nvPicPr>
          <p:cNvPr id="14" name="Picture 13" descr="A close up of a pink and purple square&#10;&#10;AI-generated content may be incorrect.">
            <a:extLst>
              <a:ext uri="{FF2B5EF4-FFF2-40B4-BE49-F238E27FC236}">
                <a16:creationId xmlns:a16="http://schemas.microsoft.com/office/drawing/2014/main" id="{10DBF45A-6867-3AE1-22F8-A9BB48C40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144" y="2337095"/>
            <a:ext cx="2599056" cy="2382468"/>
          </a:xfrm>
          <a:prstGeom prst="rect">
            <a:avLst/>
          </a:prstGeom>
        </p:spPr>
      </p:pic>
      <p:sp>
        <p:nvSpPr>
          <p:cNvPr id="15" name="Inhaltsplatzhalter 3">
            <a:extLst>
              <a:ext uri="{FF2B5EF4-FFF2-40B4-BE49-F238E27FC236}">
                <a16:creationId xmlns:a16="http://schemas.microsoft.com/office/drawing/2014/main" id="{403CC07D-992F-0E11-48CC-54618A397091}"/>
              </a:ext>
            </a:extLst>
          </p:cNvPr>
          <p:cNvSpPr txBox="1">
            <a:spLocks/>
          </p:cNvSpPr>
          <p:nvPr/>
        </p:nvSpPr>
        <p:spPr>
          <a:xfrm>
            <a:off x="9163794" y="4164851"/>
            <a:ext cx="4213400" cy="1419833"/>
          </a:xfrm>
          <a:prstGeom prst="rect">
            <a:avLst/>
          </a:prstGeom>
          <a:noFill/>
        </p:spPr>
        <p:txBody>
          <a:bodyPr vert="horz" lIns="0" tIns="0" rIns="0" bIns="0" rtlCol="0" anchor="t" anchorCtr="0">
            <a:noAutofit/>
          </a:bodyPr>
          <a:lstStyle>
            <a:lvl1pPr marL="216000" indent="-2160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mn-lt"/>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mn-lt"/>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mn-lt"/>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Tx/>
              <a:buChar char="-"/>
              <a:tabLst>
                <a:tab pos="863600" algn="l"/>
              </a:tabLst>
              <a:defRPr lang="de-DE" sz="1600" kern="1200">
                <a:solidFill>
                  <a:schemeClr val="tx1"/>
                </a:solidFill>
                <a:latin typeface="+mn-lt"/>
                <a:ea typeface="+mn-ea"/>
                <a:cs typeface="Arial" panose="020B0604020202020204" pitchFamily="34" charset="0"/>
              </a:defRPr>
            </a:lvl4pPr>
            <a:lvl5pPr marL="647700" indent="0" algn="l" rtl="0" eaLnBrk="1" fontAlgn="base" hangingPunct="1">
              <a:lnSpc>
                <a:spcPct val="90000"/>
              </a:lnSpc>
              <a:spcBef>
                <a:spcPct val="0"/>
              </a:spcBef>
              <a:spcAft>
                <a:spcPct val="0"/>
              </a:spcAft>
              <a:buClr>
                <a:schemeClr val="tx2"/>
              </a:buClr>
              <a:buFontTx/>
              <a:buNone/>
              <a:tabLst>
                <a:tab pos="895350" algn="l"/>
              </a:tabLst>
              <a:defRPr lang="de-DE" sz="16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647700" indent="0" algn="l" defTabSz="914400" rtl="0" eaLnBrk="1" latinLnBrk="0" hangingPunct="1">
              <a:lnSpc>
                <a:spcPct val="90000"/>
              </a:lnSpc>
              <a:spcBef>
                <a:spcPts val="0"/>
              </a:spcBef>
              <a:buFont typeface="Arial" panose="020B0604020202020204" pitchFamily="34" charset="0"/>
              <a:buNone/>
              <a:defRPr lang="de-DE" sz="1600" kern="1200">
                <a:solidFill>
                  <a:schemeClr val="tx1"/>
                </a:solidFill>
                <a:latin typeface="+mn-lt"/>
                <a:ea typeface="+mn-ea"/>
                <a:cs typeface="Arial" panose="020B0604020202020204" pitchFamily="34" charset="0"/>
              </a:defRPr>
            </a:lvl9pPr>
          </a:lstStyle>
          <a:p>
            <a:r>
              <a:rPr lang="en-US" b="1"/>
              <a:t>Grid-based</a:t>
            </a:r>
          </a:p>
          <a:p>
            <a:pPr lvl="1"/>
            <a:r>
              <a:rPr lang="en-US"/>
              <a:t>ARI score:</a:t>
            </a:r>
          </a:p>
          <a:p>
            <a:pPr marL="215900" lvl="1" indent="0">
              <a:buNone/>
            </a:pPr>
            <a:r>
              <a:rPr lang="en-US"/>
              <a:t>	0.058</a:t>
            </a:r>
          </a:p>
          <a:p>
            <a:endParaRPr lang="en-US"/>
          </a:p>
        </p:txBody>
      </p:sp>
    </p:spTree>
    <p:extLst>
      <p:ext uri="{BB962C8B-B14F-4D97-AF65-F5344CB8AC3E}">
        <p14:creationId xmlns:p14="http://schemas.microsoft.com/office/powerpoint/2010/main" val="2269903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A590-0FF2-9A12-3B37-22D70E54CDFD}"/>
              </a:ext>
            </a:extLst>
          </p:cNvPr>
          <p:cNvSpPr>
            <a:spLocks noGrp="1"/>
          </p:cNvSpPr>
          <p:nvPr>
            <p:ph type="title"/>
          </p:nvPr>
        </p:nvSpPr>
        <p:spPr/>
        <p:txBody>
          <a:bodyPr/>
          <a:lstStyle/>
          <a:p>
            <a:r>
              <a:rPr lang="en-US" noProof="0">
                <a:cs typeface="Arial"/>
              </a:rPr>
              <a:t>Classification Using Multiple Patches</a:t>
            </a:r>
            <a:endParaRPr lang="en-US" noProof="0"/>
          </a:p>
        </p:txBody>
      </p:sp>
      <p:sp>
        <p:nvSpPr>
          <p:cNvPr id="3" name="Text Placeholder 2">
            <a:extLst>
              <a:ext uri="{FF2B5EF4-FFF2-40B4-BE49-F238E27FC236}">
                <a16:creationId xmlns:a16="http://schemas.microsoft.com/office/drawing/2014/main" id="{F5869DCC-9C7C-7295-890A-1A754075DE4F}"/>
              </a:ext>
            </a:extLst>
          </p:cNvPr>
          <p:cNvSpPr>
            <a:spLocks noGrp="1"/>
          </p:cNvSpPr>
          <p:nvPr>
            <p:ph type="body" sz="quarter" idx="11"/>
          </p:nvPr>
        </p:nvSpPr>
        <p:spPr/>
        <p:txBody>
          <a:bodyPr/>
          <a:lstStyle/>
          <a:p>
            <a:r>
              <a:rPr lang="en-US" sz="1800" noProof="0">
                <a:cs typeface="Arial"/>
              </a:rPr>
              <a:t>Can cell type classification be improved by adding information from adjacent patches?</a:t>
            </a:r>
            <a:endParaRPr lang="en-US" noProof="0">
              <a:cs typeface="Arial"/>
            </a:endParaRPr>
          </a:p>
        </p:txBody>
      </p:sp>
      <p:sp>
        <p:nvSpPr>
          <p:cNvPr id="4" name="Content Placeholder 3">
            <a:extLst>
              <a:ext uri="{FF2B5EF4-FFF2-40B4-BE49-F238E27FC236}">
                <a16:creationId xmlns:a16="http://schemas.microsoft.com/office/drawing/2014/main" id="{839B70E4-A077-1AF4-F438-E7A27BD11AED}"/>
              </a:ext>
            </a:extLst>
          </p:cNvPr>
          <p:cNvSpPr>
            <a:spLocks noGrp="1"/>
          </p:cNvSpPr>
          <p:nvPr>
            <p:ph sz="quarter" idx="16"/>
          </p:nvPr>
        </p:nvSpPr>
        <p:spPr>
          <a:xfrm>
            <a:off x="360000" y="1716115"/>
            <a:ext cx="5074488" cy="3953885"/>
          </a:xfrm>
        </p:spPr>
        <p:txBody>
          <a:bodyPr/>
          <a:lstStyle/>
          <a:p>
            <a:pPr marL="215900" indent="-215900"/>
            <a:r>
              <a:rPr lang="en-US" noProof="0">
                <a:cs typeface="Arial"/>
              </a:rPr>
              <a:t>Same cell types might also cluster in tissue</a:t>
            </a:r>
          </a:p>
          <a:p>
            <a:pPr marL="215900" indent="-215900"/>
            <a:r>
              <a:rPr lang="en-US" noProof="0">
                <a:cs typeface="Arial"/>
              </a:rPr>
              <a:t>Information from </a:t>
            </a:r>
            <a:r>
              <a:rPr lang="en-US">
                <a:cs typeface="Arial"/>
              </a:rPr>
              <a:t>neighboring</a:t>
            </a:r>
            <a:r>
              <a:rPr lang="en-US" noProof="0">
                <a:cs typeface="Arial"/>
              </a:rPr>
              <a:t> patches could improve results</a:t>
            </a:r>
          </a:p>
          <a:p>
            <a:pPr marL="215900" indent="-215900"/>
            <a:endParaRPr lang="en-US" noProof="0">
              <a:cs typeface="Arial"/>
            </a:endParaRPr>
          </a:p>
          <a:p>
            <a:pPr marL="215900" indent="-215900"/>
            <a:r>
              <a:rPr lang="en-US" noProof="0">
                <a:cs typeface="Arial"/>
              </a:rPr>
              <a:t>Use grid structure of patches (224 x 224)</a:t>
            </a:r>
          </a:p>
          <a:p>
            <a:pPr marL="215900" indent="-215900"/>
            <a:r>
              <a:rPr lang="en-US" noProof="0">
                <a:cs typeface="Arial"/>
              </a:rPr>
              <a:t>Consider embeddings from center patch plus its 8-neighborhood as features</a:t>
            </a:r>
            <a:endParaRPr lang="en-US" noProof="0"/>
          </a:p>
          <a:p>
            <a:pPr marL="215900" indent="-215900"/>
            <a:r>
              <a:rPr lang="en-US" noProof="0">
                <a:cs typeface="Arial"/>
              </a:rPr>
              <a:t>Discard all patches that have a missing label in their 8-neighborhood</a:t>
            </a:r>
          </a:p>
          <a:p>
            <a:pPr marL="215900" indent="-215900"/>
            <a:r>
              <a:rPr lang="en-US" noProof="0">
                <a:cs typeface="Arial"/>
              </a:rPr>
              <a:t>Train MLP classifier with targets obtained from </a:t>
            </a:r>
            <a:r>
              <a:rPr lang="en-US" noProof="0" err="1">
                <a:cs typeface="Arial"/>
              </a:rPr>
              <a:t>leiden</a:t>
            </a:r>
            <a:r>
              <a:rPr lang="en-US" noProof="0">
                <a:cs typeface="Arial"/>
              </a:rPr>
              <a:t> clustering</a:t>
            </a:r>
          </a:p>
          <a:p>
            <a:pPr marL="215900" indent="-215900"/>
            <a:endParaRPr lang="en-US" noProof="0"/>
          </a:p>
        </p:txBody>
      </p:sp>
      <p:pic>
        <p:nvPicPr>
          <p:cNvPr id="5" name="Picture 4">
            <a:extLst>
              <a:ext uri="{FF2B5EF4-FFF2-40B4-BE49-F238E27FC236}">
                <a16:creationId xmlns:a16="http://schemas.microsoft.com/office/drawing/2014/main" id="{ADEF288A-6CB0-4FD2-CF0E-3C6131902CEB}"/>
              </a:ext>
            </a:extLst>
          </p:cNvPr>
          <p:cNvPicPr>
            <a:picLocks noChangeAspect="1"/>
          </p:cNvPicPr>
          <p:nvPr/>
        </p:nvPicPr>
        <p:blipFill>
          <a:blip r:embed="rId2"/>
          <a:stretch>
            <a:fillRect/>
          </a:stretch>
        </p:blipFill>
        <p:spPr>
          <a:xfrm>
            <a:off x="3628571" y="4644571"/>
            <a:ext cx="1315358" cy="1315358"/>
          </a:xfrm>
          <a:prstGeom prst="rect">
            <a:avLst/>
          </a:prstGeom>
        </p:spPr>
      </p:pic>
      <p:sp>
        <p:nvSpPr>
          <p:cNvPr id="6" name="TextBox 5">
            <a:extLst>
              <a:ext uri="{FF2B5EF4-FFF2-40B4-BE49-F238E27FC236}">
                <a16:creationId xmlns:a16="http://schemas.microsoft.com/office/drawing/2014/main" id="{7D35C86E-1895-B0AB-33D2-C6041C1705C1}"/>
              </a:ext>
            </a:extLst>
          </p:cNvPr>
          <p:cNvSpPr txBox="1"/>
          <p:nvPr/>
        </p:nvSpPr>
        <p:spPr>
          <a:xfrm>
            <a:off x="1470813" y="5105847"/>
            <a:ext cx="18904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defTabSz="215900" rtl="0" eaLnBrk="1" fontAlgn="base" hangingPunct="1">
              <a:spcBef>
                <a:spcPct val="0"/>
              </a:spcBef>
              <a:spcAft>
                <a:spcPct val="0"/>
              </a:spcAft>
              <a:buClr>
                <a:schemeClr val="tx2"/>
              </a:buClr>
              <a:tabLst>
                <a:tab pos="215900" algn="l"/>
              </a:tabLst>
            </a:pPr>
            <a:r>
              <a:rPr lang="en-US" i="1" noProof="0">
                <a:latin typeface="+mn-lt"/>
                <a:cs typeface="Arial"/>
              </a:rPr>
              <a:t>8-neighborhood:</a:t>
            </a:r>
            <a:endParaRPr lang="en-US" i="1" kern="1200" noProof="0">
              <a:latin typeface="+mn-lt"/>
              <a:cs typeface="Arial" panose="020B0604020202020204" pitchFamily="34" charset="0"/>
            </a:endParaRPr>
          </a:p>
        </p:txBody>
      </p:sp>
      <p:pic>
        <p:nvPicPr>
          <p:cNvPr id="7" name="Picture 6">
            <a:extLst>
              <a:ext uri="{FF2B5EF4-FFF2-40B4-BE49-F238E27FC236}">
                <a16:creationId xmlns:a16="http://schemas.microsoft.com/office/drawing/2014/main" id="{95403D02-8AE5-B17E-B926-EA569DAC6673}"/>
              </a:ext>
            </a:extLst>
          </p:cNvPr>
          <p:cNvPicPr>
            <a:picLocks noChangeAspect="1"/>
          </p:cNvPicPr>
          <p:nvPr/>
        </p:nvPicPr>
        <p:blipFill>
          <a:blip r:embed="rId3"/>
          <a:stretch>
            <a:fillRect/>
          </a:stretch>
        </p:blipFill>
        <p:spPr>
          <a:xfrm>
            <a:off x="6594929" y="1714500"/>
            <a:ext cx="5234215" cy="3955143"/>
          </a:xfrm>
          <a:prstGeom prst="rect">
            <a:avLst/>
          </a:prstGeom>
        </p:spPr>
      </p:pic>
      <p:sp>
        <p:nvSpPr>
          <p:cNvPr id="8" name="TextBox 7">
            <a:extLst>
              <a:ext uri="{FF2B5EF4-FFF2-40B4-BE49-F238E27FC236}">
                <a16:creationId xmlns:a16="http://schemas.microsoft.com/office/drawing/2014/main" id="{A65A96CB-D725-7DF6-9195-89930B1CBCF4}"/>
              </a:ext>
            </a:extLst>
          </p:cNvPr>
          <p:cNvSpPr txBox="1"/>
          <p:nvPr/>
        </p:nvSpPr>
        <p:spPr>
          <a:xfrm>
            <a:off x="8555598" y="5586632"/>
            <a:ext cx="18904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eaLnBrk="1" hangingPunct="1">
              <a:buClr>
                <a:schemeClr val="tx2"/>
              </a:buClr>
              <a:tabLst>
                <a:tab pos="215900" algn="l"/>
              </a:tabLst>
            </a:pPr>
            <a:r>
              <a:rPr lang="en-US" i="1" noProof="0">
                <a:latin typeface="+mn-lt"/>
                <a:cs typeface="Arial"/>
              </a:rPr>
              <a:t>cluster results</a:t>
            </a:r>
            <a:endParaRPr lang="en-US" i="1" kern="1200" noProof="0">
              <a:latin typeface="+mn-lt"/>
              <a:cs typeface="Arial" panose="020B0604020202020204" pitchFamily="34" charset="0"/>
            </a:endParaRPr>
          </a:p>
        </p:txBody>
      </p:sp>
    </p:spTree>
    <p:extLst>
      <p:ext uri="{BB962C8B-B14F-4D97-AF65-F5344CB8AC3E}">
        <p14:creationId xmlns:p14="http://schemas.microsoft.com/office/powerpoint/2010/main" val="3862849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4B707D3-87D9-91B8-3760-9C684F519E9A}"/>
              </a:ext>
            </a:extLst>
          </p:cNvPr>
          <p:cNvSpPr>
            <a:spLocks noGrp="1"/>
          </p:cNvSpPr>
          <p:nvPr>
            <p:ph type="title"/>
          </p:nvPr>
        </p:nvSpPr>
        <p:spPr/>
        <p:txBody>
          <a:bodyPr/>
          <a:lstStyle/>
          <a:p>
            <a:r>
              <a:rPr lang="en-US" noProof="0"/>
              <a:t>Problem Setting </a:t>
            </a:r>
          </a:p>
        </p:txBody>
      </p:sp>
      <p:sp>
        <p:nvSpPr>
          <p:cNvPr id="5" name="Textplatzhalter 4">
            <a:extLst>
              <a:ext uri="{FF2B5EF4-FFF2-40B4-BE49-F238E27FC236}">
                <a16:creationId xmlns:a16="http://schemas.microsoft.com/office/drawing/2014/main" id="{16564BC2-9EF7-8854-DC29-573D3C7E5370}"/>
              </a:ext>
            </a:extLst>
          </p:cNvPr>
          <p:cNvSpPr>
            <a:spLocks noGrp="1"/>
          </p:cNvSpPr>
          <p:nvPr>
            <p:ph type="body" sz="quarter" idx="11"/>
          </p:nvPr>
        </p:nvSpPr>
        <p:spPr/>
        <p:txBody>
          <a:bodyPr/>
          <a:lstStyle/>
          <a:p>
            <a:r>
              <a:rPr lang="en-US" b="0" noProof="0">
                <a:ea typeface="+mn-lt"/>
                <a:cs typeface="+mn-lt"/>
              </a:rPr>
              <a:t>Can we predict cell types from histology?</a:t>
            </a:r>
            <a:endParaRPr lang="en-US" noProof="0"/>
          </a:p>
          <a:p>
            <a:endParaRPr lang="en-US" noProof="0"/>
          </a:p>
        </p:txBody>
      </p:sp>
      <p:sp>
        <p:nvSpPr>
          <p:cNvPr id="6" name="Inhaltsplatzhalter 5">
            <a:extLst>
              <a:ext uri="{FF2B5EF4-FFF2-40B4-BE49-F238E27FC236}">
                <a16:creationId xmlns:a16="http://schemas.microsoft.com/office/drawing/2014/main" id="{27FD91E3-D1AE-4D01-D30E-329A7EC6BA95}"/>
              </a:ext>
            </a:extLst>
          </p:cNvPr>
          <p:cNvSpPr>
            <a:spLocks noGrp="1"/>
          </p:cNvSpPr>
          <p:nvPr>
            <p:ph sz="quarter" idx="16"/>
          </p:nvPr>
        </p:nvSpPr>
        <p:spPr/>
        <p:txBody>
          <a:bodyPr/>
          <a:lstStyle/>
          <a:p>
            <a:pPr marL="161925" indent="-161925"/>
            <a:r>
              <a:rPr lang="en-US" noProof="0">
                <a:cs typeface="Arial"/>
              </a:rPr>
              <a:t>Given TIF image </a:t>
            </a:r>
            <a:r>
              <a:rPr lang="en-US" noProof="0">
                <a:ea typeface="Yu Gothic UI" panose="020B0500000000000000" pitchFamily="34" charset="-128"/>
                <a:cs typeface="Arial"/>
              </a:rPr>
              <a:t>⇨ predict the cell types</a:t>
            </a:r>
          </a:p>
          <a:p>
            <a:pPr marL="555550" lvl="2" indent="-285750">
              <a:buFont typeface="Wingdings" panose="05000000000000000000" pitchFamily="2" charset="2"/>
              <a:buChar char="Ø"/>
            </a:pPr>
            <a:r>
              <a:rPr lang="en-US" noProof="0">
                <a:ea typeface="Yu Gothic UI" panose="020B0500000000000000" pitchFamily="34" charset="-128"/>
                <a:cs typeface="Arial"/>
              </a:rPr>
              <a:t>TIF image as a visual capture of Slice</a:t>
            </a:r>
          </a:p>
          <a:p>
            <a:pPr marL="485700" lvl="2"/>
            <a:endParaRPr lang="en-US" noProof="0">
              <a:ea typeface="Yu Gothic UI" panose="020B0500000000000000" pitchFamily="34" charset="-128"/>
              <a:cs typeface="Arial"/>
            </a:endParaRPr>
          </a:p>
          <a:p>
            <a:pPr marL="161925" indent="-161925"/>
            <a:r>
              <a:rPr lang="en-US" noProof="0">
                <a:ea typeface="Yu Gothic UI" panose="020B0500000000000000" pitchFamily="34" charset="-128"/>
                <a:cs typeface="Arial"/>
              </a:rPr>
              <a:t>Cell types represented by clusters</a:t>
            </a:r>
          </a:p>
          <a:p>
            <a:pPr marL="555550" lvl="2" indent="-285750">
              <a:buFont typeface="Wingdings" panose="05000000000000000000" pitchFamily="2" charset="2"/>
              <a:buChar char="Ø"/>
            </a:pPr>
            <a:r>
              <a:rPr lang="en-US" noProof="0">
                <a:ea typeface="Yu Gothic UI" panose="020B0500000000000000" pitchFamily="34" charset="-128"/>
                <a:cs typeface="Arial"/>
              </a:rPr>
              <a:t>Clusters are created over gene sequence data</a:t>
            </a:r>
          </a:p>
          <a:p>
            <a:pPr marL="485700" lvl="2"/>
            <a:endParaRPr lang="en-US" noProof="0">
              <a:ea typeface="Yu Gothic UI" panose="020B0500000000000000" pitchFamily="34" charset="-128"/>
              <a:cs typeface="Arial"/>
            </a:endParaRPr>
          </a:p>
          <a:p>
            <a:pPr marL="161925"/>
            <a:r>
              <a:rPr lang="en-US" b="1" noProof="0">
                <a:ea typeface="Yu Gothic UI" panose="020B0500000000000000" pitchFamily="34" charset="-128"/>
                <a:cs typeface="Arial"/>
              </a:rPr>
              <a:t>Main Goal: </a:t>
            </a:r>
            <a:r>
              <a:rPr lang="en-US" noProof="0">
                <a:ea typeface="Yu Gothic UI" panose="020B0500000000000000" pitchFamily="34" charset="-128"/>
                <a:cs typeface="Arial"/>
              </a:rPr>
              <a:t>Create a model that looks at histology and</a:t>
            </a:r>
            <a:br>
              <a:rPr lang="en-US" noProof="0">
                <a:ea typeface="Yu Gothic UI" panose="020B0500000000000000" pitchFamily="34" charset="-128"/>
                <a:cs typeface="Arial"/>
              </a:rPr>
            </a:br>
            <a:r>
              <a:rPr lang="en-US" noProof="0">
                <a:ea typeface="Yu Gothic UI" panose="020B0500000000000000" pitchFamily="34" charset="-128"/>
                <a:cs typeface="Arial"/>
              </a:rPr>
              <a:t> outputs a useful cell type prediction</a:t>
            </a:r>
          </a:p>
          <a:p>
            <a:endParaRPr lang="en-US" noProof="0"/>
          </a:p>
        </p:txBody>
      </p:sp>
      <p:grpSp>
        <p:nvGrpSpPr>
          <p:cNvPr id="2" name="Gruppieren 1">
            <a:extLst>
              <a:ext uri="{FF2B5EF4-FFF2-40B4-BE49-F238E27FC236}">
                <a16:creationId xmlns:a16="http://schemas.microsoft.com/office/drawing/2014/main" id="{E34EFBA1-272D-A99E-BF15-4033FA4655E2}"/>
              </a:ext>
            </a:extLst>
          </p:cNvPr>
          <p:cNvGrpSpPr/>
          <p:nvPr/>
        </p:nvGrpSpPr>
        <p:grpSpPr>
          <a:xfrm>
            <a:off x="5157018" y="3660058"/>
            <a:ext cx="2363055" cy="2369400"/>
            <a:chOff x="6324600" y="3352800"/>
            <a:chExt cx="2427750" cy="2348305"/>
          </a:xfrm>
        </p:grpSpPr>
        <p:pic>
          <p:nvPicPr>
            <p:cNvPr id="3" name="Grafik 2" descr="Ein Bild, das Karte, Text, Kunst enthält.&#10;&#10;KI-generierte Inhalte können fehlerhaft sein.">
              <a:extLst>
                <a:ext uri="{FF2B5EF4-FFF2-40B4-BE49-F238E27FC236}">
                  <a16:creationId xmlns:a16="http://schemas.microsoft.com/office/drawing/2014/main" id="{EC6B3FE0-7BE8-09CB-4F34-071F255BF0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3352800"/>
              <a:ext cx="2324100" cy="2134299"/>
            </a:xfrm>
            <a:prstGeom prst="rect">
              <a:avLst/>
            </a:prstGeom>
          </p:spPr>
        </p:pic>
        <p:sp>
          <p:nvSpPr>
            <p:cNvPr id="7" name="Textfeld 6">
              <a:extLst>
                <a:ext uri="{FF2B5EF4-FFF2-40B4-BE49-F238E27FC236}">
                  <a16:creationId xmlns:a16="http://schemas.microsoft.com/office/drawing/2014/main" id="{49F2B887-C379-A287-4006-EE2AD4CE04C3}"/>
                </a:ext>
              </a:extLst>
            </p:cNvPr>
            <p:cNvSpPr txBox="1"/>
            <p:nvPr/>
          </p:nvSpPr>
          <p:spPr>
            <a:xfrm>
              <a:off x="6466350" y="5485661"/>
              <a:ext cx="2286000" cy="215444"/>
            </a:xfrm>
            <a:prstGeom prst="rect">
              <a:avLst/>
            </a:prstGeom>
            <a:noFill/>
          </p:spPr>
          <p:txBody>
            <a:bodyPr wrap="square" rtlCol="0">
              <a:spAutoFit/>
            </a:bodyPr>
            <a:lstStyle/>
            <a:p>
              <a:pPr algn="l" defTabSz="161925" rtl="0" eaLnBrk="1" fontAlgn="base" hangingPunct="1">
                <a:spcBef>
                  <a:spcPct val="0"/>
                </a:spcBef>
                <a:spcAft>
                  <a:spcPct val="0"/>
                </a:spcAft>
                <a:buClr>
                  <a:schemeClr val="tx2"/>
                </a:buClr>
                <a:tabLst>
                  <a:tab pos="161925" algn="l"/>
                </a:tabLst>
              </a:pPr>
              <a:r>
                <a:rPr lang="en-US" sz="800" kern="1200" noProof="0">
                  <a:solidFill>
                    <a:schemeClr val="tx1"/>
                  </a:solidFill>
                  <a:latin typeface="+mn-lt"/>
                  <a:ea typeface="+mn-ea"/>
                  <a:cs typeface="Arial" panose="020B0604020202020204" pitchFamily="34" charset="0"/>
                </a:rPr>
                <a:t>TIF image of tissue slice Source: 10X</a:t>
              </a:r>
            </a:p>
          </p:txBody>
        </p:sp>
      </p:grpSp>
      <p:sp>
        <p:nvSpPr>
          <p:cNvPr id="8" name="Pfeil: nach rechts 7">
            <a:extLst>
              <a:ext uri="{FF2B5EF4-FFF2-40B4-BE49-F238E27FC236}">
                <a16:creationId xmlns:a16="http://schemas.microsoft.com/office/drawing/2014/main" id="{A4BEF0F3-52F1-2ECD-C980-F348BCFCCAD0}"/>
              </a:ext>
            </a:extLst>
          </p:cNvPr>
          <p:cNvSpPr/>
          <p:nvPr/>
        </p:nvSpPr>
        <p:spPr>
          <a:xfrm>
            <a:off x="7595419" y="4465333"/>
            <a:ext cx="1066800" cy="381000"/>
          </a:xfrm>
          <a:prstGeom prst="righ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pic>
        <p:nvPicPr>
          <p:cNvPr id="34" name="Grafik 33" descr="Ein Bild, das Text, Screenshot, Karte, nähen enthält.&#10;&#10;KI-generierte Inhalte können fehlerhaft sein.">
            <a:extLst>
              <a:ext uri="{FF2B5EF4-FFF2-40B4-BE49-F238E27FC236}">
                <a16:creationId xmlns:a16="http://schemas.microsoft.com/office/drawing/2014/main" id="{63B05825-B4D7-0BF2-EFEC-9473101E2D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1566" y="3611533"/>
            <a:ext cx="2647218" cy="2277586"/>
          </a:xfrm>
          <a:prstGeom prst="rect">
            <a:avLst/>
          </a:prstGeom>
        </p:spPr>
      </p:pic>
    </p:spTree>
    <p:extLst>
      <p:ext uri="{BB962C8B-B14F-4D97-AF65-F5344CB8AC3E}">
        <p14:creationId xmlns:p14="http://schemas.microsoft.com/office/powerpoint/2010/main" val="717056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7DF5-8F25-0DCC-B34D-28AE64DB0B23}"/>
              </a:ext>
            </a:extLst>
          </p:cNvPr>
          <p:cNvSpPr>
            <a:spLocks noGrp="1"/>
          </p:cNvSpPr>
          <p:nvPr>
            <p:ph type="title"/>
          </p:nvPr>
        </p:nvSpPr>
        <p:spPr/>
        <p:txBody>
          <a:bodyPr/>
          <a:lstStyle/>
          <a:p>
            <a:r>
              <a:rPr lang="en-US" noProof="0"/>
              <a:t>Classification Using Multiple Patches</a:t>
            </a:r>
          </a:p>
        </p:txBody>
      </p:sp>
      <p:sp>
        <p:nvSpPr>
          <p:cNvPr id="3" name="Text Placeholder 2">
            <a:extLst>
              <a:ext uri="{FF2B5EF4-FFF2-40B4-BE49-F238E27FC236}">
                <a16:creationId xmlns:a16="http://schemas.microsoft.com/office/drawing/2014/main" id="{36B84083-3C83-B425-4FA3-DAAD7D377BA4}"/>
              </a:ext>
            </a:extLst>
          </p:cNvPr>
          <p:cNvSpPr>
            <a:spLocks noGrp="1"/>
          </p:cNvSpPr>
          <p:nvPr>
            <p:ph type="body" sz="quarter" idx="11"/>
          </p:nvPr>
        </p:nvSpPr>
        <p:spPr/>
        <p:txBody>
          <a:bodyPr/>
          <a:lstStyle/>
          <a:p>
            <a:r>
              <a:rPr lang="en-US" noProof="0">
                <a:cs typeface="Arial"/>
              </a:rPr>
              <a:t>Results</a:t>
            </a:r>
            <a:endParaRPr lang="en-US" noProof="0"/>
          </a:p>
        </p:txBody>
      </p:sp>
      <p:sp>
        <p:nvSpPr>
          <p:cNvPr id="7" name="Content Placeholder 3">
            <a:extLst>
              <a:ext uri="{FF2B5EF4-FFF2-40B4-BE49-F238E27FC236}">
                <a16:creationId xmlns:a16="http://schemas.microsoft.com/office/drawing/2014/main" id="{025C54A9-B219-1FEF-40A3-C01DFBD0A859}"/>
              </a:ext>
            </a:extLst>
          </p:cNvPr>
          <p:cNvSpPr txBox="1">
            <a:spLocks/>
          </p:cNvSpPr>
          <p:nvPr/>
        </p:nvSpPr>
        <p:spPr>
          <a:xfrm>
            <a:off x="360000" y="1716115"/>
            <a:ext cx="4076631" cy="2085172"/>
          </a:xfrm>
          <a:prstGeom prst="rect">
            <a:avLst/>
          </a:prstGeom>
          <a:noFill/>
        </p:spPr>
        <p:txBody>
          <a:bodyPr vert="horz" lIns="0" tIns="0" rIns="0" bIns="0" rtlCol="0" anchor="t" anchorCtr="0">
            <a:noAutofit/>
          </a:bodyPr>
          <a:lstStyle>
            <a:lvl1pPr marL="216000" indent="-2160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mn-lt"/>
                <a:ea typeface="+mn-ea"/>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18" charset="2"/>
              <a:buChar char="-"/>
              <a:tabLst>
                <a:tab pos="431800" algn="l"/>
              </a:tabLst>
              <a:defRPr sz="1600" kern="1200">
                <a:solidFill>
                  <a:schemeClr val="tx1"/>
                </a:solidFill>
                <a:latin typeface="+mn-lt"/>
                <a:ea typeface="+mn-ea"/>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mn-lt"/>
                <a:ea typeface="+mn-ea"/>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Tx/>
              <a:buChar char="-"/>
              <a:tabLst>
                <a:tab pos="863600" algn="l"/>
              </a:tabLst>
              <a:defRPr lang="de-DE" sz="1600" kern="1200">
                <a:solidFill>
                  <a:schemeClr val="tx1"/>
                </a:solidFill>
                <a:latin typeface="+mn-lt"/>
                <a:ea typeface="+mn-ea"/>
                <a:cs typeface="Arial" panose="020B0604020202020204" pitchFamily="34" charset="0"/>
              </a:defRPr>
            </a:lvl4pPr>
            <a:lvl5pPr marL="647700" indent="0" algn="l" rtl="0" eaLnBrk="1" fontAlgn="base" hangingPunct="1">
              <a:lnSpc>
                <a:spcPct val="90000"/>
              </a:lnSpc>
              <a:spcBef>
                <a:spcPct val="0"/>
              </a:spcBef>
              <a:spcAft>
                <a:spcPct val="0"/>
              </a:spcAft>
              <a:buClr>
                <a:schemeClr val="tx2"/>
              </a:buClr>
              <a:buFontTx/>
              <a:buNone/>
              <a:tabLst>
                <a:tab pos="895350" algn="l"/>
              </a:tabLst>
              <a:defRPr lang="de-DE" sz="16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647700" indent="0" algn="l" defTabSz="914400" rtl="0" eaLnBrk="1" latinLnBrk="0" hangingPunct="1">
              <a:lnSpc>
                <a:spcPct val="90000"/>
              </a:lnSpc>
              <a:spcBef>
                <a:spcPts val="0"/>
              </a:spcBef>
              <a:buFont typeface="Arial" panose="020B0604020202020204" pitchFamily="34" charset="0"/>
              <a:buNone/>
              <a:defRPr lang="de-DE" sz="1600" kern="1200">
                <a:solidFill>
                  <a:schemeClr val="tx1"/>
                </a:solidFill>
                <a:latin typeface="+mn-lt"/>
                <a:ea typeface="+mn-ea"/>
                <a:cs typeface="Arial" panose="020B0604020202020204" pitchFamily="34" charset="0"/>
              </a:defRPr>
            </a:lvl9pPr>
          </a:lstStyle>
          <a:p>
            <a:pPr marL="215900" indent="-215900"/>
            <a:r>
              <a:rPr lang="en-US" noProof="0">
                <a:cs typeface="Arial"/>
              </a:rPr>
              <a:t>Single </a:t>
            </a:r>
            <a:r>
              <a:rPr lang="en-US">
                <a:cs typeface="Arial"/>
              </a:rPr>
              <a:t>patch test</a:t>
            </a:r>
            <a:r>
              <a:rPr lang="en-US" noProof="0">
                <a:cs typeface="Arial"/>
              </a:rPr>
              <a:t> accuracy: </a:t>
            </a:r>
            <a:r>
              <a:rPr lang="en-US" b="1" noProof="0">
                <a:cs typeface="Arial"/>
              </a:rPr>
              <a:t>0.856</a:t>
            </a:r>
            <a:endParaRPr lang="en-US" b="1" noProof="0"/>
          </a:p>
          <a:p>
            <a:pPr marL="215900" indent="-215900"/>
            <a:r>
              <a:rPr lang="en-US">
                <a:cs typeface="Arial"/>
              </a:rPr>
              <a:t>Multiple patch test</a:t>
            </a:r>
            <a:r>
              <a:rPr lang="en-US" noProof="0">
                <a:cs typeface="Arial"/>
              </a:rPr>
              <a:t> accuracy: </a:t>
            </a:r>
            <a:r>
              <a:rPr lang="en-US" b="1" noProof="0">
                <a:cs typeface="Arial"/>
              </a:rPr>
              <a:t>0.887</a:t>
            </a:r>
            <a:endParaRPr lang="en-US" b="1" noProof="0"/>
          </a:p>
          <a:p>
            <a:pPr marL="215900" indent="-215900"/>
            <a:endParaRPr lang="en-US" b="1" noProof="0"/>
          </a:p>
          <a:p>
            <a:pPr marL="215900" indent="-215900"/>
            <a:endParaRPr lang="en-US" noProof="0"/>
          </a:p>
          <a:p>
            <a:pPr marL="215900" indent="-215900"/>
            <a:r>
              <a:rPr lang="en-US" noProof="0">
                <a:cs typeface="Arial"/>
              </a:rPr>
              <a:t>Effects on different clusters vary but improve by relative numbers </a:t>
            </a:r>
            <a:endParaRPr lang="en-US"/>
          </a:p>
        </p:txBody>
      </p:sp>
      <p:pic>
        <p:nvPicPr>
          <p:cNvPr id="8" name="Content Placeholder 7">
            <a:extLst>
              <a:ext uri="{FF2B5EF4-FFF2-40B4-BE49-F238E27FC236}">
                <a16:creationId xmlns:a16="http://schemas.microsoft.com/office/drawing/2014/main" id="{8F3C1465-BD71-17A3-723A-EB5E454991EF}"/>
              </a:ext>
            </a:extLst>
          </p:cNvPr>
          <p:cNvPicPr>
            <a:picLocks noGrp="1" noChangeAspect="1"/>
          </p:cNvPicPr>
          <p:nvPr>
            <p:ph sz="quarter" idx="16"/>
          </p:nvPr>
        </p:nvPicPr>
        <p:blipFill>
          <a:blip r:embed="rId2"/>
          <a:stretch>
            <a:fillRect/>
          </a:stretch>
        </p:blipFill>
        <p:spPr>
          <a:xfrm>
            <a:off x="7871143" y="1848750"/>
            <a:ext cx="3962058" cy="3466801"/>
          </a:xfrm>
          <a:prstGeom prst="rect">
            <a:avLst/>
          </a:prstGeom>
          <a:noFill/>
        </p:spPr>
      </p:pic>
      <p:pic>
        <p:nvPicPr>
          <p:cNvPr id="9" name="Picture 8">
            <a:extLst>
              <a:ext uri="{FF2B5EF4-FFF2-40B4-BE49-F238E27FC236}">
                <a16:creationId xmlns:a16="http://schemas.microsoft.com/office/drawing/2014/main" id="{8F2B6BDB-8AFE-D799-C599-A32A95DDECEB}"/>
              </a:ext>
            </a:extLst>
          </p:cNvPr>
          <p:cNvPicPr>
            <a:picLocks noChangeAspect="1"/>
          </p:cNvPicPr>
          <p:nvPr/>
        </p:nvPicPr>
        <p:blipFill>
          <a:blip r:embed="rId3"/>
          <a:stretch>
            <a:fillRect/>
          </a:stretch>
        </p:blipFill>
        <p:spPr>
          <a:xfrm>
            <a:off x="4200071" y="1846034"/>
            <a:ext cx="4091215" cy="3583215"/>
          </a:xfrm>
          <a:prstGeom prst="rect">
            <a:avLst/>
          </a:prstGeom>
        </p:spPr>
      </p:pic>
      <p:sp>
        <p:nvSpPr>
          <p:cNvPr id="4" name="TextBox 3">
            <a:extLst>
              <a:ext uri="{FF2B5EF4-FFF2-40B4-BE49-F238E27FC236}">
                <a16:creationId xmlns:a16="http://schemas.microsoft.com/office/drawing/2014/main" id="{8C50050F-A245-5048-E40C-CA4E29BB0084}"/>
              </a:ext>
            </a:extLst>
          </p:cNvPr>
          <p:cNvSpPr txBox="1"/>
          <p:nvPr/>
        </p:nvSpPr>
        <p:spPr>
          <a:xfrm>
            <a:off x="5846100" y="5242415"/>
            <a:ext cx="1554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eaLnBrk="1" hangingPunct="1">
              <a:buClr>
                <a:schemeClr val="tx2"/>
              </a:buClr>
              <a:tabLst>
                <a:tab pos="215900" algn="l"/>
              </a:tabLst>
            </a:pPr>
            <a:r>
              <a:rPr lang="en-US" i="1" noProof="0">
                <a:latin typeface="+mn-lt"/>
                <a:cs typeface="Arial"/>
              </a:rPr>
              <a:t>Single Patch</a:t>
            </a:r>
            <a:endParaRPr lang="en-US" i="1" kern="1200" noProof="0">
              <a:latin typeface="+mn-lt"/>
              <a:cs typeface="Arial" panose="020B0604020202020204" pitchFamily="34" charset="0"/>
            </a:endParaRPr>
          </a:p>
        </p:txBody>
      </p:sp>
      <p:sp>
        <p:nvSpPr>
          <p:cNvPr id="5" name="TextBox 4">
            <a:extLst>
              <a:ext uri="{FF2B5EF4-FFF2-40B4-BE49-F238E27FC236}">
                <a16:creationId xmlns:a16="http://schemas.microsoft.com/office/drawing/2014/main" id="{9AF71C70-FA7D-40A4-1F25-5963A99BE0AE}"/>
              </a:ext>
            </a:extLst>
          </p:cNvPr>
          <p:cNvSpPr txBox="1"/>
          <p:nvPr/>
        </p:nvSpPr>
        <p:spPr>
          <a:xfrm>
            <a:off x="9211600" y="5242414"/>
            <a:ext cx="20809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eaLnBrk="1" hangingPunct="1">
              <a:buClr>
                <a:schemeClr val="tx2"/>
              </a:buClr>
              <a:tabLst>
                <a:tab pos="215900" algn="l"/>
              </a:tabLst>
            </a:pPr>
            <a:r>
              <a:rPr lang="en-US" i="1">
                <a:latin typeface="+mn-lt"/>
                <a:cs typeface="Arial"/>
              </a:rPr>
              <a:t>Multiple Patches</a:t>
            </a:r>
            <a:endParaRPr lang="en-US" i="1" kern="1200" noProof="0">
              <a:latin typeface="+mn-lt"/>
              <a:cs typeface="Arial" panose="020B0604020202020204" pitchFamily="34" charset="0"/>
            </a:endParaRPr>
          </a:p>
        </p:txBody>
      </p:sp>
      <p:sp>
        <p:nvSpPr>
          <p:cNvPr id="6" name="TextBox 5">
            <a:extLst>
              <a:ext uri="{FF2B5EF4-FFF2-40B4-BE49-F238E27FC236}">
                <a16:creationId xmlns:a16="http://schemas.microsoft.com/office/drawing/2014/main" id="{6DB48D58-E7B4-2E75-B268-FBB665C53BEE}"/>
              </a:ext>
            </a:extLst>
          </p:cNvPr>
          <p:cNvSpPr txBox="1"/>
          <p:nvPr/>
        </p:nvSpPr>
        <p:spPr>
          <a:xfrm>
            <a:off x="844512" y="4391564"/>
            <a:ext cx="34961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eaLnBrk="1" hangingPunct="1">
              <a:buClr>
                <a:schemeClr val="tx2"/>
              </a:buClr>
              <a:tabLst>
                <a:tab pos="215900" algn="l"/>
              </a:tabLst>
            </a:pPr>
            <a:r>
              <a:rPr lang="en-US" b="1">
                <a:latin typeface="+mn-lt"/>
                <a:cs typeface="Arial"/>
              </a:rPr>
              <a:t>Total accuracy</a:t>
            </a:r>
            <a:r>
              <a:rPr lang="en-US">
                <a:latin typeface="+mn-lt"/>
                <a:cs typeface="Arial"/>
              </a:rPr>
              <a:t> can be improved by including information from neighborhood</a:t>
            </a:r>
            <a:endParaRPr lang="en-US">
              <a:cs typeface="Arial"/>
            </a:endParaRPr>
          </a:p>
        </p:txBody>
      </p:sp>
    </p:spTree>
    <p:extLst>
      <p:ext uri="{BB962C8B-B14F-4D97-AF65-F5344CB8AC3E}">
        <p14:creationId xmlns:p14="http://schemas.microsoft.com/office/powerpoint/2010/main" val="3945018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5817F-F9D3-D3B0-4A12-0C804180DD1D}"/>
              </a:ext>
            </a:extLst>
          </p:cNvPr>
          <p:cNvSpPr>
            <a:spLocks noGrp="1"/>
          </p:cNvSpPr>
          <p:nvPr>
            <p:ph type="title"/>
          </p:nvPr>
        </p:nvSpPr>
        <p:spPr/>
        <p:txBody>
          <a:bodyPr/>
          <a:lstStyle/>
          <a:p>
            <a:r>
              <a:rPr lang="en-US" noProof="0"/>
              <a:t>Classification Using Multiple Patches</a:t>
            </a:r>
            <a:endParaRPr lang="en-US" b="0" noProof="0"/>
          </a:p>
        </p:txBody>
      </p:sp>
      <p:sp>
        <p:nvSpPr>
          <p:cNvPr id="3" name="Text Placeholder 2">
            <a:extLst>
              <a:ext uri="{FF2B5EF4-FFF2-40B4-BE49-F238E27FC236}">
                <a16:creationId xmlns:a16="http://schemas.microsoft.com/office/drawing/2014/main" id="{AE1960DB-13BD-F297-D397-8ABE9A30B1B9}"/>
              </a:ext>
            </a:extLst>
          </p:cNvPr>
          <p:cNvSpPr>
            <a:spLocks noGrp="1"/>
          </p:cNvSpPr>
          <p:nvPr>
            <p:ph type="body" sz="quarter" idx="11"/>
          </p:nvPr>
        </p:nvSpPr>
        <p:spPr/>
        <p:txBody>
          <a:bodyPr/>
          <a:lstStyle/>
          <a:p>
            <a:r>
              <a:rPr lang="en-US" noProof="0" err="1">
                <a:cs typeface="Arial"/>
              </a:rPr>
              <a:t>Visualisation</a:t>
            </a:r>
            <a:r>
              <a:rPr lang="en-US" noProof="0">
                <a:cs typeface="Arial"/>
              </a:rPr>
              <a:t> of Prediction</a:t>
            </a:r>
            <a:endParaRPr lang="en-US" noProof="0"/>
          </a:p>
        </p:txBody>
      </p:sp>
      <p:sp>
        <p:nvSpPr>
          <p:cNvPr id="7" name="TextBox 6">
            <a:extLst>
              <a:ext uri="{FF2B5EF4-FFF2-40B4-BE49-F238E27FC236}">
                <a16:creationId xmlns:a16="http://schemas.microsoft.com/office/drawing/2014/main" id="{51A1D3A4-4279-AA9C-3EFE-779DF9E07A5C}"/>
              </a:ext>
            </a:extLst>
          </p:cNvPr>
          <p:cNvSpPr txBox="1"/>
          <p:nvPr/>
        </p:nvSpPr>
        <p:spPr>
          <a:xfrm>
            <a:off x="2541243" y="5448821"/>
            <a:ext cx="1618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eaLnBrk="1" hangingPunct="1">
              <a:buClr>
                <a:schemeClr val="tx2"/>
              </a:buClr>
              <a:tabLst>
                <a:tab pos="215900" algn="l"/>
              </a:tabLst>
            </a:pPr>
            <a:r>
              <a:rPr lang="en-US" i="1" noProof="0">
                <a:latin typeface="+mn-lt"/>
                <a:cs typeface="Arial"/>
              </a:rPr>
              <a:t>Single </a:t>
            </a:r>
            <a:r>
              <a:rPr lang="en-US" i="1">
                <a:latin typeface="+mn-lt"/>
                <a:cs typeface="Arial"/>
              </a:rPr>
              <a:t>Patch</a:t>
            </a:r>
            <a:endParaRPr lang="en-US" i="1" kern="1200" noProof="0">
              <a:latin typeface="+mn-lt"/>
              <a:cs typeface="Arial" panose="020B0604020202020204" pitchFamily="34" charset="0"/>
            </a:endParaRPr>
          </a:p>
        </p:txBody>
      </p:sp>
      <p:sp>
        <p:nvSpPr>
          <p:cNvPr id="8" name="TextBox 7">
            <a:extLst>
              <a:ext uri="{FF2B5EF4-FFF2-40B4-BE49-F238E27FC236}">
                <a16:creationId xmlns:a16="http://schemas.microsoft.com/office/drawing/2014/main" id="{ADFE5774-7816-E309-D975-5B14CA3BAEC7}"/>
              </a:ext>
            </a:extLst>
          </p:cNvPr>
          <p:cNvSpPr txBox="1"/>
          <p:nvPr/>
        </p:nvSpPr>
        <p:spPr>
          <a:xfrm>
            <a:off x="8042752" y="5448821"/>
            <a:ext cx="18616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eaLnBrk="1" hangingPunct="1">
              <a:buClr>
                <a:schemeClr val="tx2"/>
              </a:buClr>
              <a:tabLst>
                <a:tab pos="215900" algn="l"/>
              </a:tabLst>
            </a:pPr>
            <a:r>
              <a:rPr lang="en-US" i="1">
                <a:latin typeface="+mn-lt"/>
                <a:cs typeface="Arial"/>
              </a:rPr>
              <a:t>Multiple Patches</a:t>
            </a:r>
            <a:endParaRPr lang="en-US" i="1" kern="1200" noProof="0">
              <a:latin typeface="+mn-lt"/>
              <a:cs typeface="Arial" panose="020B0604020202020204" pitchFamily="34" charset="0"/>
            </a:endParaRPr>
          </a:p>
        </p:txBody>
      </p:sp>
      <p:pic>
        <p:nvPicPr>
          <p:cNvPr id="4" name="Picture 3" descr="A diagram of a cell type cluster&#10;&#10;AI-generated content may be incorrect.">
            <a:extLst>
              <a:ext uri="{FF2B5EF4-FFF2-40B4-BE49-F238E27FC236}">
                <a16:creationId xmlns:a16="http://schemas.microsoft.com/office/drawing/2014/main" id="{A9432B88-0694-70D3-32E0-83D33528FB77}"/>
              </a:ext>
            </a:extLst>
          </p:cNvPr>
          <p:cNvPicPr>
            <a:picLocks noChangeAspect="1"/>
          </p:cNvPicPr>
          <p:nvPr/>
        </p:nvPicPr>
        <p:blipFill>
          <a:blip r:embed="rId2"/>
          <a:stretch>
            <a:fillRect/>
          </a:stretch>
        </p:blipFill>
        <p:spPr>
          <a:xfrm>
            <a:off x="6637865" y="1816272"/>
            <a:ext cx="4674269" cy="3559481"/>
          </a:xfrm>
          <a:prstGeom prst="rect">
            <a:avLst/>
          </a:prstGeom>
        </p:spPr>
      </p:pic>
      <p:pic>
        <p:nvPicPr>
          <p:cNvPr id="9" name="Picture 8" descr="A diagram of a cell type cluster&#10;&#10;AI-generated content may be incorrect.">
            <a:extLst>
              <a:ext uri="{FF2B5EF4-FFF2-40B4-BE49-F238E27FC236}">
                <a16:creationId xmlns:a16="http://schemas.microsoft.com/office/drawing/2014/main" id="{CCD3AE4B-CF5F-2496-23BB-28E8CDDB0639}"/>
              </a:ext>
            </a:extLst>
          </p:cNvPr>
          <p:cNvPicPr>
            <a:picLocks noChangeAspect="1"/>
          </p:cNvPicPr>
          <p:nvPr/>
        </p:nvPicPr>
        <p:blipFill>
          <a:blip r:embed="rId3"/>
          <a:stretch>
            <a:fillRect/>
          </a:stretch>
        </p:blipFill>
        <p:spPr>
          <a:xfrm>
            <a:off x="1013952" y="1814284"/>
            <a:ext cx="4675885" cy="3565073"/>
          </a:xfrm>
          <a:prstGeom prst="rect">
            <a:avLst/>
          </a:prstGeom>
        </p:spPr>
      </p:pic>
    </p:spTree>
    <p:extLst>
      <p:ext uri="{BB962C8B-B14F-4D97-AF65-F5344CB8AC3E}">
        <p14:creationId xmlns:p14="http://schemas.microsoft.com/office/powerpoint/2010/main" val="942424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A9A2-6651-E0E8-4028-BBA45CEBD8F1}"/>
              </a:ext>
            </a:extLst>
          </p:cNvPr>
          <p:cNvSpPr>
            <a:spLocks noGrp="1"/>
          </p:cNvSpPr>
          <p:nvPr>
            <p:ph type="title"/>
          </p:nvPr>
        </p:nvSpPr>
        <p:spPr/>
        <p:txBody>
          <a:bodyPr/>
          <a:lstStyle/>
          <a:p>
            <a:r>
              <a:rPr lang="en-US" sz="2000" b="1" i="0" u="none" strike="noStrike" baseline="0" noProof="0">
                <a:solidFill>
                  <a:srgbClr val="00549F"/>
                </a:solidFill>
                <a:latin typeface="Arial"/>
              </a:rPr>
              <a:t>Classification Using Multiple Patches</a:t>
            </a:r>
            <a:r>
              <a:rPr lang="en-US" sz="2000" b="0" i="0" noProof="0">
                <a:latin typeface="Arial"/>
              </a:rPr>
              <a:t>​</a:t>
            </a:r>
            <a:endParaRPr lang="en-US" noProof="0"/>
          </a:p>
        </p:txBody>
      </p:sp>
      <p:sp>
        <p:nvSpPr>
          <p:cNvPr id="3" name="Text Placeholder 2">
            <a:extLst>
              <a:ext uri="{FF2B5EF4-FFF2-40B4-BE49-F238E27FC236}">
                <a16:creationId xmlns:a16="http://schemas.microsoft.com/office/drawing/2014/main" id="{E49B08AB-1360-4C27-9A82-1B6DFF846E5F}"/>
              </a:ext>
            </a:extLst>
          </p:cNvPr>
          <p:cNvSpPr>
            <a:spLocks noGrp="1"/>
          </p:cNvSpPr>
          <p:nvPr>
            <p:ph type="body" sz="quarter" idx="11"/>
          </p:nvPr>
        </p:nvSpPr>
        <p:spPr/>
        <p:txBody>
          <a:bodyPr/>
          <a:lstStyle/>
          <a:p>
            <a:r>
              <a:rPr lang="en-US" noProof="0" err="1">
                <a:cs typeface="Arial"/>
              </a:rPr>
              <a:t>Visualisation</a:t>
            </a:r>
            <a:r>
              <a:rPr lang="en-US" noProof="0">
                <a:cs typeface="Arial"/>
              </a:rPr>
              <a:t> of Difference Single/Multiple Patches</a:t>
            </a:r>
            <a:r>
              <a:rPr lang="en-US">
                <a:cs typeface="Arial"/>
              </a:rPr>
              <a:t> Classification</a:t>
            </a:r>
            <a:endParaRPr lang="en-US" noProof="0"/>
          </a:p>
        </p:txBody>
      </p:sp>
      <p:pic>
        <p:nvPicPr>
          <p:cNvPr id="7" name="Picture 6">
            <a:extLst>
              <a:ext uri="{FF2B5EF4-FFF2-40B4-BE49-F238E27FC236}">
                <a16:creationId xmlns:a16="http://schemas.microsoft.com/office/drawing/2014/main" id="{2A16B014-3A4C-127E-E9AF-21CA51A734F1}"/>
              </a:ext>
            </a:extLst>
          </p:cNvPr>
          <p:cNvPicPr>
            <a:picLocks noChangeAspect="1"/>
          </p:cNvPicPr>
          <p:nvPr/>
        </p:nvPicPr>
        <p:blipFill>
          <a:blip r:embed="rId2"/>
          <a:stretch>
            <a:fillRect/>
          </a:stretch>
        </p:blipFill>
        <p:spPr>
          <a:xfrm>
            <a:off x="4009571" y="2385785"/>
            <a:ext cx="3846286" cy="2848429"/>
          </a:xfrm>
          <a:prstGeom prst="rect">
            <a:avLst/>
          </a:prstGeom>
        </p:spPr>
      </p:pic>
      <p:pic>
        <p:nvPicPr>
          <p:cNvPr id="4" name="Picture 3" descr="A diagram of a cell type&#10;&#10;AI-generated content may be incorrect.">
            <a:extLst>
              <a:ext uri="{FF2B5EF4-FFF2-40B4-BE49-F238E27FC236}">
                <a16:creationId xmlns:a16="http://schemas.microsoft.com/office/drawing/2014/main" id="{FC360C3B-976D-A058-07C2-62F15658CEC6}"/>
              </a:ext>
            </a:extLst>
          </p:cNvPr>
          <p:cNvPicPr>
            <a:picLocks noChangeAspect="1"/>
          </p:cNvPicPr>
          <p:nvPr/>
        </p:nvPicPr>
        <p:blipFill>
          <a:blip r:embed="rId3"/>
          <a:stretch>
            <a:fillRect/>
          </a:stretch>
        </p:blipFill>
        <p:spPr>
          <a:xfrm>
            <a:off x="274416" y="2385786"/>
            <a:ext cx="4458596" cy="2848428"/>
          </a:xfrm>
          <a:prstGeom prst="rect">
            <a:avLst/>
          </a:prstGeom>
        </p:spPr>
      </p:pic>
      <p:pic>
        <p:nvPicPr>
          <p:cNvPr id="6" name="Picture 5" descr="A map of the body&#10;&#10;AI-generated content may be incorrect.">
            <a:extLst>
              <a:ext uri="{FF2B5EF4-FFF2-40B4-BE49-F238E27FC236}">
                <a16:creationId xmlns:a16="http://schemas.microsoft.com/office/drawing/2014/main" id="{4B39AE6A-1C39-1023-D6F7-D65C858E3216}"/>
              </a:ext>
            </a:extLst>
          </p:cNvPr>
          <p:cNvPicPr>
            <a:picLocks noChangeAspect="1"/>
          </p:cNvPicPr>
          <p:nvPr/>
        </p:nvPicPr>
        <p:blipFill>
          <a:blip r:embed="rId4"/>
          <a:stretch>
            <a:fillRect/>
          </a:stretch>
        </p:blipFill>
        <p:spPr>
          <a:xfrm>
            <a:off x="7764689" y="2205037"/>
            <a:ext cx="3774622" cy="3028498"/>
          </a:xfrm>
          <a:prstGeom prst="rect">
            <a:avLst/>
          </a:prstGeom>
        </p:spPr>
      </p:pic>
      <p:sp>
        <p:nvSpPr>
          <p:cNvPr id="5" name="TextBox 4">
            <a:extLst>
              <a:ext uri="{FF2B5EF4-FFF2-40B4-BE49-F238E27FC236}">
                <a16:creationId xmlns:a16="http://schemas.microsoft.com/office/drawing/2014/main" id="{2D5B4E48-92C3-50D7-87C6-D061DC8256DF}"/>
              </a:ext>
            </a:extLst>
          </p:cNvPr>
          <p:cNvSpPr txBox="1"/>
          <p:nvPr/>
        </p:nvSpPr>
        <p:spPr>
          <a:xfrm>
            <a:off x="1482247" y="5480138"/>
            <a:ext cx="89143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eaLnBrk="1" hangingPunct="1">
              <a:buClr>
                <a:schemeClr val="tx2"/>
              </a:buClr>
              <a:tabLst>
                <a:tab pos="215900" algn="l"/>
              </a:tabLst>
            </a:pPr>
            <a:r>
              <a:rPr lang="en-US">
                <a:latin typeface="+mn-lt"/>
                <a:cs typeface="Arial"/>
              </a:rPr>
              <a:t>Differing predictions mostly are from different </a:t>
            </a:r>
            <a:r>
              <a:rPr lang="en-US" err="1">
                <a:latin typeface="+mn-lt"/>
                <a:cs typeface="Arial"/>
              </a:rPr>
              <a:t>leiden</a:t>
            </a:r>
            <a:r>
              <a:rPr lang="en-US">
                <a:latin typeface="+mn-lt"/>
                <a:cs typeface="Arial"/>
              </a:rPr>
              <a:t> clusters but same cell type region.</a:t>
            </a:r>
            <a:endParaRPr lang="en-US" kern="1200">
              <a:solidFill>
                <a:schemeClr val="tx1"/>
              </a:solidFill>
              <a:latin typeface="+mn-lt"/>
              <a:cs typeface="Arial"/>
            </a:endParaRPr>
          </a:p>
        </p:txBody>
      </p:sp>
    </p:spTree>
    <p:extLst>
      <p:ext uri="{BB962C8B-B14F-4D97-AF65-F5344CB8AC3E}">
        <p14:creationId xmlns:p14="http://schemas.microsoft.com/office/powerpoint/2010/main" val="156516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A2700-E9E9-417F-3FC2-398F51070EC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768B0D0-5A13-5505-318F-35FD08222735}"/>
              </a:ext>
            </a:extLst>
          </p:cNvPr>
          <p:cNvSpPr>
            <a:spLocks noGrp="1"/>
          </p:cNvSpPr>
          <p:nvPr>
            <p:ph type="title"/>
          </p:nvPr>
        </p:nvSpPr>
        <p:spPr/>
        <p:txBody>
          <a:bodyPr/>
          <a:lstStyle/>
          <a:p>
            <a:r>
              <a:rPr lang="en-US" noProof="0">
                <a:cs typeface="Arial"/>
              </a:rPr>
              <a:t>Classification: Histology + Gene Expression</a:t>
            </a:r>
            <a:endParaRPr lang="en-US" noProof="0"/>
          </a:p>
        </p:txBody>
      </p:sp>
      <p:sp>
        <p:nvSpPr>
          <p:cNvPr id="3" name="Textplatzhalter 2">
            <a:extLst>
              <a:ext uri="{FF2B5EF4-FFF2-40B4-BE49-F238E27FC236}">
                <a16:creationId xmlns:a16="http://schemas.microsoft.com/office/drawing/2014/main" id="{7A1744E3-CD98-0B80-44EA-D644A1454E80}"/>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pic>
        <p:nvPicPr>
          <p:cNvPr id="6" name="Picture 5" descr="A diagram of a combination mechanism&#10;&#10;AI-generated content may be incorrect.">
            <a:extLst>
              <a:ext uri="{FF2B5EF4-FFF2-40B4-BE49-F238E27FC236}">
                <a16:creationId xmlns:a16="http://schemas.microsoft.com/office/drawing/2014/main" id="{67470688-FA9F-351E-C88D-773F7A129EC6}"/>
              </a:ext>
            </a:extLst>
          </p:cNvPr>
          <p:cNvPicPr>
            <a:picLocks noChangeAspect="1"/>
          </p:cNvPicPr>
          <p:nvPr/>
        </p:nvPicPr>
        <p:blipFill>
          <a:blip r:embed="rId3"/>
          <a:stretch>
            <a:fillRect/>
          </a:stretch>
        </p:blipFill>
        <p:spPr>
          <a:xfrm>
            <a:off x="262327" y="1717839"/>
            <a:ext cx="11667345" cy="3222451"/>
          </a:xfrm>
          <a:prstGeom prst="rect">
            <a:avLst/>
          </a:prstGeom>
        </p:spPr>
      </p:pic>
      <p:sp>
        <p:nvSpPr>
          <p:cNvPr id="7" name="TextBox 6">
            <a:extLst>
              <a:ext uri="{FF2B5EF4-FFF2-40B4-BE49-F238E27FC236}">
                <a16:creationId xmlns:a16="http://schemas.microsoft.com/office/drawing/2014/main" id="{F3947BBB-1428-DD86-C7B7-2A24A836F919}"/>
              </a:ext>
            </a:extLst>
          </p:cNvPr>
          <p:cNvSpPr txBox="1"/>
          <p:nvPr/>
        </p:nvSpPr>
        <p:spPr>
          <a:xfrm>
            <a:off x="365267" y="1147507"/>
            <a:ext cx="42536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15900" indent="-215900" defTabSz="215900" eaLnBrk="1" hangingPunct="1">
              <a:buClr>
                <a:schemeClr val="tx2"/>
              </a:buClr>
              <a:buFont typeface="Arial" charset="0"/>
              <a:buChar char="•"/>
              <a:tabLst>
                <a:tab pos="215900" algn="l"/>
              </a:tabLst>
            </a:pPr>
            <a:r>
              <a:rPr lang="en-GB">
                <a:latin typeface="+mn-lt"/>
                <a:cs typeface="Arial"/>
              </a:rPr>
              <a:t>Overview of steps:</a:t>
            </a:r>
            <a:endParaRPr lang="en-GB" kern="1200">
              <a:solidFill>
                <a:schemeClr val="tx1"/>
              </a:solidFill>
              <a:latin typeface="+mn-lt"/>
              <a:cs typeface="Arial" panose="020B0604020202020204" pitchFamily="34" charset="0"/>
            </a:endParaRPr>
          </a:p>
        </p:txBody>
      </p:sp>
      <p:sp>
        <p:nvSpPr>
          <p:cNvPr id="9" name="Rectangle 8">
            <a:extLst>
              <a:ext uri="{FF2B5EF4-FFF2-40B4-BE49-F238E27FC236}">
                <a16:creationId xmlns:a16="http://schemas.microsoft.com/office/drawing/2014/main" id="{20152636-3F81-E9B7-CC32-FE5D9F16BF30}"/>
              </a:ext>
            </a:extLst>
          </p:cNvPr>
          <p:cNvSpPr/>
          <p:nvPr/>
        </p:nvSpPr>
        <p:spPr>
          <a:xfrm>
            <a:off x="5638800" y="3131127"/>
            <a:ext cx="2860963" cy="178723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err="1">
              <a:solidFill>
                <a:schemeClr val="bg1"/>
              </a:solidFill>
            </a:endParaRPr>
          </a:p>
        </p:txBody>
      </p:sp>
    </p:spTree>
    <p:extLst>
      <p:ext uri="{BB962C8B-B14F-4D97-AF65-F5344CB8AC3E}">
        <p14:creationId xmlns:p14="http://schemas.microsoft.com/office/powerpoint/2010/main" val="3785974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FFD2C-E1C7-A8B9-17D8-A63BA20AB36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565B77D-CDBB-9A5D-EE33-FE8E577014DA}"/>
              </a:ext>
            </a:extLst>
          </p:cNvPr>
          <p:cNvSpPr>
            <a:spLocks noGrp="1"/>
          </p:cNvSpPr>
          <p:nvPr>
            <p:ph type="title"/>
          </p:nvPr>
        </p:nvSpPr>
        <p:spPr/>
        <p:txBody>
          <a:bodyPr/>
          <a:lstStyle/>
          <a:p>
            <a:r>
              <a:rPr lang="en-US" noProof="0">
                <a:cs typeface="Arial"/>
              </a:rPr>
              <a:t>Classification: Histology + Gene Expression</a:t>
            </a:r>
            <a:endParaRPr lang="en-US" noProof="0"/>
          </a:p>
        </p:txBody>
      </p:sp>
      <p:sp>
        <p:nvSpPr>
          <p:cNvPr id="3" name="Textplatzhalter 2">
            <a:extLst>
              <a:ext uri="{FF2B5EF4-FFF2-40B4-BE49-F238E27FC236}">
                <a16:creationId xmlns:a16="http://schemas.microsoft.com/office/drawing/2014/main" id="{A5DF0F7A-9335-4457-0CDC-D4997B7991D7}"/>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pic>
        <p:nvPicPr>
          <p:cNvPr id="6" name="Picture 5" descr="A diagram of a combination mechanism&#10;&#10;AI-generated content may be incorrect.">
            <a:extLst>
              <a:ext uri="{FF2B5EF4-FFF2-40B4-BE49-F238E27FC236}">
                <a16:creationId xmlns:a16="http://schemas.microsoft.com/office/drawing/2014/main" id="{CE1DC366-815E-2085-1D4A-4C1C3270A96B}"/>
              </a:ext>
            </a:extLst>
          </p:cNvPr>
          <p:cNvPicPr>
            <a:picLocks noChangeAspect="1"/>
          </p:cNvPicPr>
          <p:nvPr/>
        </p:nvPicPr>
        <p:blipFill>
          <a:blip r:embed="rId3"/>
          <a:stretch>
            <a:fillRect/>
          </a:stretch>
        </p:blipFill>
        <p:spPr>
          <a:xfrm>
            <a:off x="262327" y="1717839"/>
            <a:ext cx="11667345" cy="3222451"/>
          </a:xfrm>
          <a:prstGeom prst="rect">
            <a:avLst/>
          </a:prstGeom>
        </p:spPr>
      </p:pic>
      <p:sp>
        <p:nvSpPr>
          <p:cNvPr id="7" name="TextBox 6">
            <a:extLst>
              <a:ext uri="{FF2B5EF4-FFF2-40B4-BE49-F238E27FC236}">
                <a16:creationId xmlns:a16="http://schemas.microsoft.com/office/drawing/2014/main" id="{9ED38E5F-D328-70E5-F14A-0A9038E230B2}"/>
              </a:ext>
            </a:extLst>
          </p:cNvPr>
          <p:cNvSpPr txBox="1"/>
          <p:nvPr/>
        </p:nvSpPr>
        <p:spPr>
          <a:xfrm>
            <a:off x="365267" y="1147507"/>
            <a:ext cx="42536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15900" indent="-215900" defTabSz="215900" eaLnBrk="1" hangingPunct="1">
              <a:buClr>
                <a:schemeClr val="tx2"/>
              </a:buClr>
              <a:buFont typeface="Arial" charset="0"/>
              <a:buChar char="•"/>
              <a:tabLst>
                <a:tab pos="215900" algn="l"/>
              </a:tabLst>
            </a:pPr>
            <a:r>
              <a:rPr lang="en-GB">
                <a:latin typeface="+mn-lt"/>
                <a:cs typeface="Arial"/>
              </a:rPr>
              <a:t>Overview of steps:</a:t>
            </a:r>
            <a:endParaRPr lang="en-GB" kern="1200">
              <a:solidFill>
                <a:schemeClr val="tx1"/>
              </a:solidFill>
              <a:latin typeface="+mn-lt"/>
              <a:cs typeface="Arial" panose="020B0604020202020204" pitchFamily="34" charset="0"/>
            </a:endParaRPr>
          </a:p>
        </p:txBody>
      </p:sp>
      <p:sp>
        <p:nvSpPr>
          <p:cNvPr id="4" name="TextBox 3">
            <a:extLst>
              <a:ext uri="{FF2B5EF4-FFF2-40B4-BE49-F238E27FC236}">
                <a16:creationId xmlns:a16="http://schemas.microsoft.com/office/drawing/2014/main" id="{70764231-10D3-2DB9-4459-284A95B44475}"/>
              </a:ext>
            </a:extLst>
          </p:cNvPr>
          <p:cNvSpPr txBox="1"/>
          <p:nvPr/>
        </p:nvSpPr>
        <p:spPr>
          <a:xfrm>
            <a:off x="365266" y="5344752"/>
            <a:ext cx="42536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15900" indent="-215900" defTabSz="215900">
              <a:buClr>
                <a:schemeClr val="tx2"/>
              </a:buClr>
              <a:buFont typeface="Arial" charset="0"/>
              <a:buChar char="•"/>
              <a:tabLst>
                <a:tab pos="215900" algn="l"/>
              </a:tabLst>
            </a:pPr>
            <a:r>
              <a:rPr lang="en-GB">
                <a:latin typeface="+mn-lt"/>
                <a:cs typeface="Arial"/>
              </a:rPr>
              <a:t>Working with spot </a:t>
            </a:r>
            <a:r>
              <a:rPr lang="en-GB" err="1">
                <a:latin typeface="+mn-lt"/>
                <a:cs typeface="Arial"/>
              </a:rPr>
              <a:t>centered</a:t>
            </a:r>
            <a:r>
              <a:rPr lang="en-GB">
                <a:latin typeface="+mn-lt"/>
                <a:cs typeface="Arial"/>
              </a:rPr>
              <a:t> data</a:t>
            </a:r>
            <a:endParaRPr lang="en-GB" kern="1200">
              <a:latin typeface="+mn-lt"/>
              <a:cs typeface="Arial" panose="020B0604020202020204" pitchFamily="34" charset="0"/>
            </a:endParaRPr>
          </a:p>
        </p:txBody>
      </p:sp>
    </p:spTree>
    <p:extLst>
      <p:ext uri="{BB962C8B-B14F-4D97-AF65-F5344CB8AC3E}">
        <p14:creationId xmlns:p14="http://schemas.microsoft.com/office/powerpoint/2010/main" val="1713439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EDF76-396D-4CA4-F2CC-C202FC8C6332}"/>
            </a:ext>
          </a:extLst>
        </p:cNvPr>
        <p:cNvGrpSpPr/>
        <p:nvPr/>
      </p:nvGrpSpPr>
      <p:grpSpPr>
        <a:xfrm>
          <a:off x="0" y="0"/>
          <a:ext cx="0" cy="0"/>
          <a:chOff x="0" y="0"/>
          <a:chExt cx="0" cy="0"/>
        </a:xfrm>
      </p:grpSpPr>
      <p:sp>
        <p:nvSpPr>
          <p:cNvPr id="6" name="Textplatzhalter 2">
            <a:extLst>
              <a:ext uri="{FF2B5EF4-FFF2-40B4-BE49-F238E27FC236}">
                <a16:creationId xmlns:a16="http://schemas.microsoft.com/office/drawing/2014/main" id="{C5857971-CD68-7091-DC5C-75B6BAB54B3C}"/>
              </a:ext>
            </a:extLst>
          </p:cNvPr>
          <p:cNvSpPr txBox="1">
            <a:spLocks/>
          </p:cNvSpPr>
          <p:nvPr/>
        </p:nvSpPr>
        <p:spPr>
          <a:xfrm>
            <a:off x="512400" y="971890"/>
            <a:ext cx="11473200" cy="5201931"/>
          </a:xfrm>
          <a:prstGeom prst="rect">
            <a:avLst/>
          </a:prstGeom>
        </p:spPr>
        <p:txBody>
          <a:bodyPr vert="horz" lIns="0" tIns="0" rIns="0" bIns="0" rtlCol="0" anchor="t" anchorCtr="0">
            <a:noAutofit/>
          </a:bodyPr>
          <a:lstStyle>
            <a:lvl1pPr marL="0" indent="0" algn="l" defTabSz="215900" rtl="0" eaLnBrk="1" fontAlgn="base" hangingPunct="1">
              <a:lnSpc>
                <a:spcPct val="100000"/>
              </a:lnSpc>
              <a:spcBef>
                <a:spcPct val="0"/>
              </a:spcBef>
              <a:spcAft>
                <a:spcPct val="0"/>
              </a:spcAft>
              <a:buClr>
                <a:schemeClr val="tx2"/>
              </a:buClr>
              <a:buFontTx/>
              <a:buNone/>
              <a:tabLst>
                <a:tab pos="215900" algn="l"/>
              </a:tabLst>
              <a:defRPr sz="2000" b="1" kern="1200">
                <a:solidFill>
                  <a:schemeClr val="tx1"/>
                </a:solidFill>
                <a:latin typeface="+mn-lt"/>
                <a:ea typeface="+mn-ea"/>
                <a:cs typeface="Arial" panose="020B0604020202020204" pitchFamily="34" charset="0"/>
              </a:defRPr>
            </a:lvl1pPr>
            <a:lvl2pPr marL="457200" indent="0" algn="l" rtl="0" eaLnBrk="1" fontAlgn="base" hangingPunct="1">
              <a:spcBef>
                <a:spcPct val="0"/>
              </a:spcBef>
              <a:spcAft>
                <a:spcPct val="0"/>
              </a:spcAft>
              <a:buClr>
                <a:schemeClr val="tx2"/>
              </a:buClr>
              <a:buFontTx/>
              <a:buNone/>
              <a:tabLst>
                <a:tab pos="431800" algn="l"/>
              </a:tabLst>
              <a:defRPr sz="1800" kern="1200">
                <a:solidFill>
                  <a:schemeClr val="tx1"/>
                </a:solidFill>
                <a:latin typeface="+mn-lt"/>
                <a:ea typeface="+mn-ea"/>
                <a:cs typeface="Arial" panose="020B0604020202020204" pitchFamily="34" charset="0"/>
              </a:defRPr>
            </a:lvl2pPr>
            <a:lvl3pPr marL="914400" indent="0" algn="l" defTabSz="215900" rtl="0" eaLnBrk="1" fontAlgn="base" hangingPunct="1">
              <a:spcBef>
                <a:spcPct val="0"/>
              </a:spcBef>
              <a:spcAft>
                <a:spcPct val="0"/>
              </a:spcAft>
              <a:buClr>
                <a:schemeClr val="tx2"/>
              </a:buClr>
              <a:buSzPct val="80000"/>
              <a:buFontTx/>
              <a:buNone/>
              <a:tabLst>
                <a:tab pos="647700" algn="l"/>
              </a:tabLst>
              <a:defRPr sz="1800" kern="1200">
                <a:solidFill>
                  <a:schemeClr val="tx1"/>
                </a:solidFill>
                <a:latin typeface="+mn-lt"/>
                <a:ea typeface="+mn-ea"/>
                <a:cs typeface="Arial" panose="020B0604020202020204" pitchFamily="34" charset="0"/>
              </a:defRPr>
            </a:lvl3pPr>
            <a:lvl4pPr marL="1371600" indent="0" algn="l" defTabSz="215900" rtl="0" eaLnBrk="1" fontAlgn="base" hangingPunct="1">
              <a:spcBef>
                <a:spcPct val="0"/>
              </a:spcBef>
              <a:spcAft>
                <a:spcPct val="0"/>
              </a:spcAft>
              <a:buClr>
                <a:schemeClr val="tx2"/>
              </a:buClr>
              <a:buSzPct val="100000"/>
              <a:buFontTx/>
              <a:buNone/>
              <a:tabLst>
                <a:tab pos="863600" algn="l"/>
              </a:tabLst>
              <a:defRPr lang="de-DE" sz="1800" kern="1200">
                <a:solidFill>
                  <a:schemeClr val="tx1"/>
                </a:solidFill>
                <a:latin typeface="+mn-lt"/>
                <a:ea typeface="+mn-ea"/>
                <a:cs typeface="Arial" panose="020B0604020202020204" pitchFamily="34" charset="0"/>
              </a:defRPr>
            </a:lvl4pPr>
            <a:lvl5pPr marL="1828800" indent="0" algn="l" rtl="0" eaLnBrk="1" fontAlgn="base" hangingPunct="1">
              <a:lnSpc>
                <a:spcPct val="90000"/>
              </a:lnSpc>
              <a:spcBef>
                <a:spcPct val="0"/>
              </a:spcBef>
              <a:spcAft>
                <a:spcPct val="0"/>
              </a:spcAft>
              <a:buClr>
                <a:schemeClr val="tx2"/>
              </a:buClr>
              <a:buFontTx/>
              <a:buNone/>
              <a:tabLst>
                <a:tab pos="895350" algn="l"/>
              </a:tabLst>
              <a:defRPr lang="de-DE" sz="18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863600" indent="-215900" algn="l" defTabSz="914400" rtl="0" eaLnBrk="1" latinLnBrk="0" hangingPunct="1">
              <a:lnSpc>
                <a:spcPct val="90000"/>
              </a:lnSpc>
              <a:spcBef>
                <a:spcPts val="0"/>
              </a:spcBef>
              <a:buFont typeface="Arial" panose="020B0604020202020204" pitchFamily="34" charset="0"/>
              <a:buChar char="-"/>
              <a:defRPr lang="de-DE" sz="1600" kern="1200" dirty="0" smtClean="0">
                <a:solidFill>
                  <a:schemeClr val="tx1"/>
                </a:solidFill>
                <a:latin typeface="+mn-lt"/>
                <a:ea typeface="+mn-ea"/>
                <a:cs typeface="Arial" panose="020B0604020202020204" pitchFamily="34" charset="0"/>
              </a:defRPr>
            </a:lvl9pPr>
          </a:lstStyle>
          <a:p>
            <a:pPr marL="342900" indent="-342900">
              <a:lnSpc>
                <a:spcPct val="150000"/>
              </a:lnSpc>
              <a:spcBef>
                <a:spcPts val="600"/>
              </a:spcBef>
              <a:buFont typeface="Arial"/>
              <a:buChar char="•"/>
            </a:pPr>
            <a:r>
              <a:rPr lang="en-US" b="0">
                <a:cs typeface="Arial"/>
              </a:rPr>
              <a:t>Core idea: Autoencoder has to learn compressed representation of data</a:t>
            </a:r>
            <a:endParaRPr lang="en-US" noProof="0"/>
          </a:p>
          <a:p>
            <a:pPr marL="800100" lvl="1" indent="-342900">
              <a:lnSpc>
                <a:spcPct val="150000"/>
              </a:lnSpc>
              <a:spcBef>
                <a:spcPts val="600"/>
              </a:spcBef>
              <a:buAutoNum type="arabicPeriod"/>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a:p>
          <a:p>
            <a:pPr marL="342900" indent="-342900">
              <a:buFont typeface="Arial"/>
              <a:buChar char="•"/>
            </a:pPr>
            <a:endParaRPr lang="en-US"/>
          </a:p>
          <a:p>
            <a:pPr marL="342900" indent="-342900">
              <a:buFont typeface="Arial"/>
              <a:buChar char="•"/>
            </a:pPr>
            <a:endParaRPr lang="en-US"/>
          </a:p>
          <a:p>
            <a:pPr marL="342900" indent="-342900">
              <a:buFont typeface="Arial"/>
              <a:buChar char="•"/>
            </a:pPr>
            <a:r>
              <a:rPr lang="en-US" b="0">
                <a:cs typeface="Arial"/>
              </a:rPr>
              <a:t>Approach: </a:t>
            </a:r>
            <a:endParaRPr lang="en-US" b="0"/>
          </a:p>
          <a:p>
            <a:pPr marL="800100" lvl="1" indent="-342900">
              <a:buAutoNum type="arabicPeriod"/>
            </a:pPr>
            <a:r>
              <a:rPr lang="en-US">
                <a:cs typeface="Arial"/>
              </a:rPr>
              <a:t>Train shallow</a:t>
            </a:r>
            <a:r>
              <a:rPr lang="en-US" b="0">
                <a:cs typeface="Arial"/>
              </a:rPr>
              <a:t> AE</a:t>
            </a:r>
            <a:endParaRPr lang="en-US" b="0"/>
          </a:p>
          <a:p>
            <a:pPr marL="800100" lvl="1" indent="-342900">
              <a:buAutoNum type="arabicPeriod"/>
            </a:pPr>
            <a:r>
              <a:rPr lang="en-US">
                <a:cs typeface="Arial"/>
              </a:rPr>
              <a:t>Throw away decoder</a:t>
            </a:r>
            <a:endParaRPr lang="en-US"/>
          </a:p>
          <a:p>
            <a:pPr marL="800100" lvl="1" indent="-342900">
              <a:buAutoNum type="arabicPeriod"/>
            </a:pPr>
            <a:r>
              <a:rPr lang="en-US">
                <a:cs typeface="Arial"/>
              </a:rPr>
              <a:t>Ideally: Latent representation captures both modalities (Gene expression + Histology)</a:t>
            </a:r>
            <a:endParaRPr lang="en-US"/>
          </a:p>
          <a:p>
            <a:pPr marL="342900" indent="-342900">
              <a:buFont typeface="Arial"/>
              <a:buChar char="•"/>
            </a:pPr>
            <a:endParaRPr lang="en-US"/>
          </a:p>
          <a:p>
            <a:pPr marL="342900" indent="-342900">
              <a:buFont typeface="Arial"/>
              <a:buChar char="•"/>
            </a:pPr>
            <a:endParaRPr lang="en-US"/>
          </a:p>
          <a:p>
            <a:pPr marL="342900" indent="-342900">
              <a:buFont typeface="Arial"/>
              <a:buChar char="•"/>
            </a:pPr>
            <a:endParaRPr lang="en-US"/>
          </a:p>
          <a:p>
            <a:pPr marL="342900" indent="-342900">
              <a:buFont typeface="Arial"/>
              <a:buChar char="•"/>
            </a:pPr>
            <a:endParaRPr lang="en-US"/>
          </a:p>
          <a:p>
            <a:pPr marL="342900" indent="-342900">
              <a:buFont typeface="Arial"/>
              <a:buChar char="•"/>
            </a:pPr>
            <a:endParaRPr lang="en-US"/>
          </a:p>
          <a:p>
            <a:pPr marL="342900" indent="-342900">
              <a:buFont typeface="Arial"/>
              <a:buChar char="•"/>
            </a:pPr>
            <a:endParaRPr lang="en-US"/>
          </a:p>
          <a:p>
            <a:pPr marL="342900" indent="-342900">
              <a:buFont typeface="Arial"/>
              <a:buChar char="•"/>
            </a:pPr>
            <a:endParaRPr lang="en-US"/>
          </a:p>
          <a:p>
            <a:endParaRPr lang="en-US"/>
          </a:p>
          <a:p>
            <a:pPr marL="342900" indent="-342900">
              <a:buFont typeface="Arial"/>
              <a:buChar char="•"/>
            </a:pPr>
            <a:endParaRPr lang="en-US"/>
          </a:p>
          <a:p>
            <a:endParaRPr lang="en-US"/>
          </a:p>
        </p:txBody>
      </p:sp>
      <p:sp>
        <p:nvSpPr>
          <p:cNvPr id="2" name="Titel 1">
            <a:extLst>
              <a:ext uri="{FF2B5EF4-FFF2-40B4-BE49-F238E27FC236}">
                <a16:creationId xmlns:a16="http://schemas.microsoft.com/office/drawing/2014/main" id="{A9B368D1-7696-D7E5-77EB-35DFFA6C9308}"/>
              </a:ext>
            </a:extLst>
          </p:cNvPr>
          <p:cNvSpPr>
            <a:spLocks noGrp="1"/>
          </p:cNvSpPr>
          <p:nvPr>
            <p:ph type="title"/>
          </p:nvPr>
        </p:nvSpPr>
        <p:spPr/>
        <p:txBody>
          <a:bodyPr/>
          <a:lstStyle/>
          <a:p>
            <a:r>
              <a:rPr lang="en-US" noProof="0">
                <a:cs typeface="Arial"/>
              </a:rPr>
              <a:t>Classification: Histology + Gene Expression</a:t>
            </a:r>
            <a:r>
              <a:rPr lang="en-US">
                <a:cs typeface="Arial"/>
              </a:rPr>
              <a:t> – Approach 1: Autoencoder</a:t>
            </a:r>
            <a:endParaRPr lang="en-US" noProof="0"/>
          </a:p>
        </p:txBody>
      </p:sp>
      <p:sp>
        <p:nvSpPr>
          <p:cNvPr id="3" name="Textplatzhalter 2">
            <a:extLst>
              <a:ext uri="{FF2B5EF4-FFF2-40B4-BE49-F238E27FC236}">
                <a16:creationId xmlns:a16="http://schemas.microsoft.com/office/drawing/2014/main" id="{3A3C9BF2-FA69-1021-CCD7-04BA58F6FB74}"/>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pic>
        <p:nvPicPr>
          <p:cNvPr id="4" name="Picture 3" descr="A diagram of a diagram&#10;&#10;AI-generated content may be incorrect.">
            <a:extLst>
              <a:ext uri="{FF2B5EF4-FFF2-40B4-BE49-F238E27FC236}">
                <a16:creationId xmlns:a16="http://schemas.microsoft.com/office/drawing/2014/main" id="{9E50B093-2A39-358B-48EC-8D76E9F77FE8}"/>
              </a:ext>
            </a:extLst>
          </p:cNvPr>
          <p:cNvPicPr>
            <a:picLocks noChangeAspect="1"/>
          </p:cNvPicPr>
          <p:nvPr/>
        </p:nvPicPr>
        <p:blipFill>
          <a:blip r:embed="rId3"/>
          <a:stretch>
            <a:fillRect/>
          </a:stretch>
        </p:blipFill>
        <p:spPr>
          <a:xfrm>
            <a:off x="3442203" y="1989657"/>
            <a:ext cx="5301900" cy="1787789"/>
          </a:xfrm>
          <a:prstGeom prst="rect">
            <a:avLst/>
          </a:prstGeom>
        </p:spPr>
      </p:pic>
    </p:spTree>
    <p:extLst>
      <p:ext uri="{BB962C8B-B14F-4D97-AF65-F5344CB8AC3E}">
        <p14:creationId xmlns:p14="http://schemas.microsoft.com/office/powerpoint/2010/main" val="340388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2CB34-90CB-92CF-3C39-72C392CA81A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297A68B-8EE6-0E85-C050-BBE39DE1CBBA}"/>
              </a:ext>
            </a:extLst>
          </p:cNvPr>
          <p:cNvSpPr>
            <a:spLocks noGrp="1"/>
          </p:cNvSpPr>
          <p:nvPr>
            <p:ph type="title"/>
          </p:nvPr>
        </p:nvSpPr>
        <p:spPr/>
        <p:txBody>
          <a:bodyPr/>
          <a:lstStyle/>
          <a:p>
            <a:r>
              <a:rPr lang="en-US">
                <a:cs typeface="Arial"/>
              </a:rPr>
              <a:t>Classification</a:t>
            </a:r>
            <a:r>
              <a:rPr lang="en-US" noProof="0">
                <a:cs typeface="Arial"/>
              </a:rPr>
              <a:t>: </a:t>
            </a:r>
            <a:r>
              <a:rPr lang="en-US">
                <a:cs typeface="Arial"/>
              </a:rPr>
              <a:t>Histology + Gene Expression – Approach 1: Autoencoder</a:t>
            </a:r>
            <a:endParaRPr lang="en-US" b="0">
              <a:solidFill>
                <a:srgbClr val="000000"/>
              </a:solidFill>
              <a:cs typeface="Arial"/>
            </a:endParaRPr>
          </a:p>
        </p:txBody>
      </p:sp>
      <p:pic>
        <p:nvPicPr>
          <p:cNvPr id="4" name="Picture 3" descr="A graph of a graph&#10;&#10;AI-generated content may be incorrect.">
            <a:extLst>
              <a:ext uri="{FF2B5EF4-FFF2-40B4-BE49-F238E27FC236}">
                <a16:creationId xmlns:a16="http://schemas.microsoft.com/office/drawing/2014/main" id="{36831A90-6F27-A147-E0F6-F089F761F565}"/>
              </a:ext>
            </a:extLst>
          </p:cNvPr>
          <p:cNvPicPr>
            <a:picLocks noChangeAspect="1"/>
          </p:cNvPicPr>
          <p:nvPr/>
        </p:nvPicPr>
        <p:blipFill>
          <a:blip r:embed="rId3"/>
          <a:stretch>
            <a:fillRect/>
          </a:stretch>
        </p:blipFill>
        <p:spPr>
          <a:xfrm>
            <a:off x="2370335" y="1412685"/>
            <a:ext cx="3124199" cy="2341419"/>
          </a:xfrm>
          <a:prstGeom prst="rect">
            <a:avLst/>
          </a:prstGeom>
        </p:spPr>
      </p:pic>
      <p:pic>
        <p:nvPicPr>
          <p:cNvPr id="5" name="Picture 4" descr="A graph of different colored lines&#10;&#10;AI-generated content may be incorrect.">
            <a:extLst>
              <a:ext uri="{FF2B5EF4-FFF2-40B4-BE49-F238E27FC236}">
                <a16:creationId xmlns:a16="http://schemas.microsoft.com/office/drawing/2014/main" id="{A40F3F7D-973B-2C75-9FCB-500CAC185EE5}"/>
              </a:ext>
            </a:extLst>
          </p:cNvPr>
          <p:cNvPicPr>
            <a:picLocks noChangeAspect="1"/>
          </p:cNvPicPr>
          <p:nvPr/>
        </p:nvPicPr>
        <p:blipFill>
          <a:blip r:embed="rId4"/>
          <a:stretch>
            <a:fillRect/>
          </a:stretch>
        </p:blipFill>
        <p:spPr>
          <a:xfrm>
            <a:off x="5817781" y="1305372"/>
            <a:ext cx="3207591" cy="2393833"/>
          </a:xfrm>
          <a:prstGeom prst="rect">
            <a:avLst/>
          </a:prstGeom>
        </p:spPr>
      </p:pic>
      <p:sp>
        <p:nvSpPr>
          <p:cNvPr id="6" name="TextBox 5">
            <a:extLst>
              <a:ext uri="{FF2B5EF4-FFF2-40B4-BE49-F238E27FC236}">
                <a16:creationId xmlns:a16="http://schemas.microsoft.com/office/drawing/2014/main" id="{BA7BE308-730B-0FB3-7AEE-72CACF28698B}"/>
              </a:ext>
            </a:extLst>
          </p:cNvPr>
          <p:cNvSpPr txBox="1"/>
          <p:nvPr/>
        </p:nvSpPr>
        <p:spPr>
          <a:xfrm>
            <a:off x="519545" y="934267"/>
            <a:ext cx="9947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15900" indent="-215900" defTabSz="215900" eaLnBrk="1" hangingPunct="1">
              <a:buClr>
                <a:schemeClr val="tx2"/>
              </a:buClr>
              <a:buFont typeface="Arial" charset="0"/>
              <a:buChar char="•"/>
              <a:tabLst>
                <a:tab pos="215900" algn="l"/>
              </a:tabLst>
            </a:pPr>
            <a:r>
              <a:rPr lang="en-US">
                <a:latin typeface="Arial"/>
                <a:cs typeface="Arial"/>
              </a:rPr>
              <a:t>Is AE learning balanced representation of histology + gene expression?</a:t>
            </a:r>
            <a:endParaRPr lang="en-US"/>
          </a:p>
        </p:txBody>
      </p:sp>
      <p:sp>
        <p:nvSpPr>
          <p:cNvPr id="8" name="TextBox 7">
            <a:extLst>
              <a:ext uri="{FF2B5EF4-FFF2-40B4-BE49-F238E27FC236}">
                <a16:creationId xmlns:a16="http://schemas.microsoft.com/office/drawing/2014/main" id="{1B8E4EEA-2E37-75A1-27C1-83426ADDE0F9}"/>
              </a:ext>
            </a:extLst>
          </p:cNvPr>
          <p:cNvSpPr txBox="1"/>
          <p:nvPr/>
        </p:nvSpPr>
        <p:spPr>
          <a:xfrm>
            <a:off x="1195280" y="3762946"/>
            <a:ext cx="9947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a:buClr>
                <a:schemeClr val="tx2"/>
              </a:buClr>
              <a:tabLst>
                <a:tab pos="215900" algn="l"/>
              </a:tabLst>
            </a:pPr>
            <a:r>
              <a:rPr lang="en-US">
                <a:latin typeface="Arial"/>
                <a:cs typeface="Arial"/>
              </a:rPr>
              <a:t>→ Yes. Neither modality is being "ignored" in loss</a:t>
            </a:r>
            <a:endParaRPr lang="en-US"/>
          </a:p>
        </p:txBody>
      </p:sp>
      <p:sp>
        <p:nvSpPr>
          <p:cNvPr id="11" name="Rectangle 10">
            <a:extLst>
              <a:ext uri="{FF2B5EF4-FFF2-40B4-BE49-F238E27FC236}">
                <a16:creationId xmlns:a16="http://schemas.microsoft.com/office/drawing/2014/main" id="{18BBFB1F-58A7-D966-FE30-EB7E3BFA8F5E}"/>
              </a:ext>
            </a:extLst>
          </p:cNvPr>
          <p:cNvSpPr/>
          <p:nvPr/>
        </p:nvSpPr>
        <p:spPr>
          <a:xfrm>
            <a:off x="5638800" y="2971799"/>
            <a:ext cx="914399" cy="9143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err="1">
              <a:solidFill>
                <a:schemeClr val="bg1"/>
              </a:solidFill>
            </a:endParaRPr>
          </a:p>
        </p:txBody>
      </p:sp>
    </p:spTree>
    <p:extLst>
      <p:ext uri="{BB962C8B-B14F-4D97-AF65-F5344CB8AC3E}">
        <p14:creationId xmlns:p14="http://schemas.microsoft.com/office/powerpoint/2010/main" val="1852607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D4EFE-8AC2-68C1-8786-00F350A92B9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4E7786F-8636-2153-B73A-D335330DBF66}"/>
              </a:ext>
            </a:extLst>
          </p:cNvPr>
          <p:cNvSpPr>
            <a:spLocks noGrp="1"/>
          </p:cNvSpPr>
          <p:nvPr>
            <p:ph type="title"/>
          </p:nvPr>
        </p:nvSpPr>
        <p:spPr/>
        <p:txBody>
          <a:bodyPr/>
          <a:lstStyle/>
          <a:p>
            <a:r>
              <a:rPr lang="en-US">
                <a:cs typeface="Arial"/>
              </a:rPr>
              <a:t>Classification</a:t>
            </a:r>
            <a:r>
              <a:rPr lang="en-US" noProof="0">
                <a:cs typeface="Arial"/>
              </a:rPr>
              <a:t>: </a:t>
            </a:r>
            <a:r>
              <a:rPr lang="en-US">
                <a:cs typeface="Arial"/>
              </a:rPr>
              <a:t>Histology + Gene Expression – Approach 1: Autoencoder</a:t>
            </a:r>
            <a:endParaRPr lang="en-US" b="0">
              <a:solidFill>
                <a:srgbClr val="000000"/>
              </a:solidFill>
              <a:cs typeface="Arial"/>
            </a:endParaRPr>
          </a:p>
        </p:txBody>
      </p:sp>
      <p:pic>
        <p:nvPicPr>
          <p:cNvPr id="4" name="Picture 3" descr="A graph of a graph&#10;&#10;AI-generated content may be incorrect.">
            <a:extLst>
              <a:ext uri="{FF2B5EF4-FFF2-40B4-BE49-F238E27FC236}">
                <a16:creationId xmlns:a16="http://schemas.microsoft.com/office/drawing/2014/main" id="{EE45EF45-C5AF-AF24-F186-BAD6EAA6FE15}"/>
              </a:ext>
            </a:extLst>
          </p:cNvPr>
          <p:cNvPicPr>
            <a:picLocks noChangeAspect="1"/>
          </p:cNvPicPr>
          <p:nvPr/>
        </p:nvPicPr>
        <p:blipFill>
          <a:blip r:embed="rId3"/>
          <a:stretch>
            <a:fillRect/>
          </a:stretch>
        </p:blipFill>
        <p:spPr>
          <a:xfrm>
            <a:off x="2370335" y="1412685"/>
            <a:ext cx="3124199" cy="2341419"/>
          </a:xfrm>
          <a:prstGeom prst="rect">
            <a:avLst/>
          </a:prstGeom>
        </p:spPr>
      </p:pic>
      <p:pic>
        <p:nvPicPr>
          <p:cNvPr id="5" name="Picture 4" descr="A graph of different colored lines&#10;&#10;AI-generated content may be incorrect.">
            <a:extLst>
              <a:ext uri="{FF2B5EF4-FFF2-40B4-BE49-F238E27FC236}">
                <a16:creationId xmlns:a16="http://schemas.microsoft.com/office/drawing/2014/main" id="{7E3711AB-1429-3A64-9D32-2EA7DDF97851}"/>
              </a:ext>
            </a:extLst>
          </p:cNvPr>
          <p:cNvPicPr>
            <a:picLocks noChangeAspect="1"/>
          </p:cNvPicPr>
          <p:nvPr/>
        </p:nvPicPr>
        <p:blipFill>
          <a:blip r:embed="rId4"/>
          <a:stretch>
            <a:fillRect/>
          </a:stretch>
        </p:blipFill>
        <p:spPr>
          <a:xfrm>
            <a:off x="5817781" y="1305372"/>
            <a:ext cx="3207591" cy="2393833"/>
          </a:xfrm>
          <a:prstGeom prst="rect">
            <a:avLst/>
          </a:prstGeom>
        </p:spPr>
      </p:pic>
      <p:sp>
        <p:nvSpPr>
          <p:cNvPr id="6" name="TextBox 5">
            <a:extLst>
              <a:ext uri="{FF2B5EF4-FFF2-40B4-BE49-F238E27FC236}">
                <a16:creationId xmlns:a16="http://schemas.microsoft.com/office/drawing/2014/main" id="{4E125C13-3046-8FF1-5014-E1BDE64E7473}"/>
              </a:ext>
            </a:extLst>
          </p:cNvPr>
          <p:cNvSpPr txBox="1"/>
          <p:nvPr/>
        </p:nvSpPr>
        <p:spPr>
          <a:xfrm>
            <a:off x="519545" y="934267"/>
            <a:ext cx="9947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15900" indent="-215900" defTabSz="215900" eaLnBrk="1" hangingPunct="1">
              <a:buClr>
                <a:schemeClr val="tx2"/>
              </a:buClr>
              <a:buFont typeface="Arial" charset="0"/>
              <a:buChar char="•"/>
              <a:tabLst>
                <a:tab pos="215900" algn="l"/>
              </a:tabLst>
            </a:pPr>
            <a:r>
              <a:rPr lang="en-US">
                <a:latin typeface="Arial"/>
                <a:cs typeface="Arial"/>
              </a:rPr>
              <a:t>Is AE learning balanced representation of histology + gene expression?</a:t>
            </a:r>
            <a:endParaRPr lang="en-US"/>
          </a:p>
        </p:txBody>
      </p:sp>
      <p:sp>
        <p:nvSpPr>
          <p:cNvPr id="8" name="TextBox 7">
            <a:extLst>
              <a:ext uri="{FF2B5EF4-FFF2-40B4-BE49-F238E27FC236}">
                <a16:creationId xmlns:a16="http://schemas.microsoft.com/office/drawing/2014/main" id="{808B7281-D463-C4AF-C029-DCE7CB35882F}"/>
              </a:ext>
            </a:extLst>
          </p:cNvPr>
          <p:cNvSpPr txBox="1"/>
          <p:nvPr/>
        </p:nvSpPr>
        <p:spPr>
          <a:xfrm>
            <a:off x="1195280" y="3762946"/>
            <a:ext cx="9947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a:buClr>
                <a:schemeClr val="tx2"/>
              </a:buClr>
              <a:tabLst>
                <a:tab pos="215900" algn="l"/>
              </a:tabLst>
            </a:pPr>
            <a:r>
              <a:rPr lang="en-US">
                <a:latin typeface="Arial"/>
                <a:cs typeface="Arial"/>
              </a:rPr>
              <a:t>→ Yes. Neither modality is being "ignored" in loss</a:t>
            </a:r>
            <a:endParaRPr lang="en-US"/>
          </a:p>
        </p:txBody>
      </p:sp>
      <p:sp>
        <p:nvSpPr>
          <p:cNvPr id="11" name="Rectangle 10">
            <a:extLst>
              <a:ext uri="{FF2B5EF4-FFF2-40B4-BE49-F238E27FC236}">
                <a16:creationId xmlns:a16="http://schemas.microsoft.com/office/drawing/2014/main" id="{9AA3A265-4B99-C81E-FEA1-E35A84CEE5EE}"/>
              </a:ext>
            </a:extLst>
          </p:cNvPr>
          <p:cNvSpPr/>
          <p:nvPr/>
        </p:nvSpPr>
        <p:spPr>
          <a:xfrm>
            <a:off x="5638800" y="2971799"/>
            <a:ext cx="914399" cy="9143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err="1">
              <a:solidFill>
                <a:schemeClr val="bg1"/>
              </a:solidFill>
            </a:endParaRPr>
          </a:p>
        </p:txBody>
      </p:sp>
      <p:sp>
        <p:nvSpPr>
          <p:cNvPr id="12" name="TextBox 11">
            <a:extLst>
              <a:ext uri="{FF2B5EF4-FFF2-40B4-BE49-F238E27FC236}">
                <a16:creationId xmlns:a16="http://schemas.microsoft.com/office/drawing/2014/main" id="{7A2E09F7-9A26-E871-7956-A1CD902DD9C1}"/>
              </a:ext>
            </a:extLst>
          </p:cNvPr>
          <p:cNvSpPr txBox="1"/>
          <p:nvPr/>
        </p:nvSpPr>
        <p:spPr>
          <a:xfrm>
            <a:off x="519544" y="4399210"/>
            <a:ext cx="9947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15900" indent="-215900" defTabSz="215900" eaLnBrk="1" hangingPunct="1">
              <a:buClr>
                <a:schemeClr val="tx2"/>
              </a:buClr>
              <a:buFont typeface="Arial" charset="0"/>
              <a:buChar char="•"/>
              <a:tabLst>
                <a:tab pos="215900" algn="l"/>
              </a:tabLst>
            </a:pPr>
            <a:r>
              <a:rPr lang="en-US">
                <a:latin typeface="Arial"/>
                <a:cs typeface="Arial"/>
              </a:rPr>
              <a:t>Do standard AE and split AE optimize for same objective?      </a:t>
            </a:r>
            <a:endParaRPr lang="en-US"/>
          </a:p>
        </p:txBody>
      </p:sp>
      <p:sp>
        <p:nvSpPr>
          <p:cNvPr id="19" name="Text Placeholder 18">
            <a:extLst>
              <a:ext uri="{FF2B5EF4-FFF2-40B4-BE49-F238E27FC236}">
                <a16:creationId xmlns:a16="http://schemas.microsoft.com/office/drawing/2014/main" id="{9A649367-74A7-A852-B3E9-46D5CB3D5048}"/>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3127224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DB003-B3EE-B251-40B9-CB2753B7195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613C09F-D709-BAA8-5479-F66EB36F675B}"/>
              </a:ext>
            </a:extLst>
          </p:cNvPr>
          <p:cNvSpPr>
            <a:spLocks noGrp="1"/>
          </p:cNvSpPr>
          <p:nvPr>
            <p:ph type="title"/>
          </p:nvPr>
        </p:nvSpPr>
        <p:spPr/>
        <p:txBody>
          <a:bodyPr/>
          <a:lstStyle/>
          <a:p>
            <a:r>
              <a:rPr lang="en-US">
                <a:cs typeface="Arial"/>
              </a:rPr>
              <a:t>Classification</a:t>
            </a:r>
            <a:r>
              <a:rPr lang="en-US" noProof="0">
                <a:cs typeface="Arial"/>
              </a:rPr>
              <a:t>: </a:t>
            </a:r>
            <a:r>
              <a:rPr lang="en-US">
                <a:cs typeface="Arial"/>
              </a:rPr>
              <a:t>Histology + Gene Expression – Approach 1: Autoencoder</a:t>
            </a:r>
            <a:endParaRPr lang="en-US" b="0">
              <a:solidFill>
                <a:srgbClr val="000000"/>
              </a:solidFill>
              <a:cs typeface="Arial"/>
            </a:endParaRPr>
          </a:p>
        </p:txBody>
      </p:sp>
      <p:sp>
        <p:nvSpPr>
          <p:cNvPr id="3" name="Textplatzhalter 2">
            <a:extLst>
              <a:ext uri="{FF2B5EF4-FFF2-40B4-BE49-F238E27FC236}">
                <a16:creationId xmlns:a16="http://schemas.microsoft.com/office/drawing/2014/main" id="{616B0843-1E2C-1EBC-9ACA-F05B78B929D4}"/>
              </a:ext>
            </a:extLst>
          </p:cNvPr>
          <p:cNvSpPr>
            <a:spLocks noGrp="1"/>
          </p:cNvSpPr>
          <p:nvPr>
            <p:ph type="body" sz="quarter" idx="11"/>
          </p:nvPr>
        </p:nvSpPr>
        <p:spPr>
          <a:xfrm>
            <a:off x="-608743" y="113743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pic>
        <p:nvPicPr>
          <p:cNvPr id="4" name="Picture 3" descr="A graph of a graph&#10;&#10;AI-generated content may be incorrect.">
            <a:extLst>
              <a:ext uri="{FF2B5EF4-FFF2-40B4-BE49-F238E27FC236}">
                <a16:creationId xmlns:a16="http://schemas.microsoft.com/office/drawing/2014/main" id="{70CDA923-C6BB-8766-474E-859335F9EE43}"/>
              </a:ext>
            </a:extLst>
          </p:cNvPr>
          <p:cNvPicPr>
            <a:picLocks noChangeAspect="1"/>
          </p:cNvPicPr>
          <p:nvPr/>
        </p:nvPicPr>
        <p:blipFill>
          <a:blip r:embed="rId3"/>
          <a:stretch>
            <a:fillRect/>
          </a:stretch>
        </p:blipFill>
        <p:spPr>
          <a:xfrm>
            <a:off x="2370335" y="1412685"/>
            <a:ext cx="3124199" cy="2341419"/>
          </a:xfrm>
          <a:prstGeom prst="rect">
            <a:avLst/>
          </a:prstGeom>
        </p:spPr>
      </p:pic>
      <p:pic>
        <p:nvPicPr>
          <p:cNvPr id="5" name="Picture 4" descr="A graph of different colored lines&#10;&#10;AI-generated content may be incorrect.">
            <a:extLst>
              <a:ext uri="{FF2B5EF4-FFF2-40B4-BE49-F238E27FC236}">
                <a16:creationId xmlns:a16="http://schemas.microsoft.com/office/drawing/2014/main" id="{04AE1CA8-F889-CFB3-5EDB-FE32E14C030A}"/>
              </a:ext>
            </a:extLst>
          </p:cNvPr>
          <p:cNvPicPr>
            <a:picLocks noChangeAspect="1"/>
          </p:cNvPicPr>
          <p:nvPr/>
        </p:nvPicPr>
        <p:blipFill>
          <a:blip r:embed="rId4"/>
          <a:stretch>
            <a:fillRect/>
          </a:stretch>
        </p:blipFill>
        <p:spPr>
          <a:xfrm>
            <a:off x="5817781" y="1305372"/>
            <a:ext cx="3394037" cy="2580279"/>
          </a:xfrm>
          <a:prstGeom prst="rect">
            <a:avLst/>
          </a:prstGeom>
        </p:spPr>
      </p:pic>
      <p:sp>
        <p:nvSpPr>
          <p:cNvPr id="6" name="TextBox 5">
            <a:extLst>
              <a:ext uri="{FF2B5EF4-FFF2-40B4-BE49-F238E27FC236}">
                <a16:creationId xmlns:a16="http://schemas.microsoft.com/office/drawing/2014/main" id="{09E0970B-DAA8-7D88-601C-07442566C5DF}"/>
              </a:ext>
            </a:extLst>
          </p:cNvPr>
          <p:cNvSpPr txBox="1"/>
          <p:nvPr/>
        </p:nvSpPr>
        <p:spPr>
          <a:xfrm>
            <a:off x="519545" y="934267"/>
            <a:ext cx="9947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15900" indent="-215900" defTabSz="215900" eaLnBrk="1" hangingPunct="1">
              <a:buClr>
                <a:schemeClr val="tx2"/>
              </a:buClr>
              <a:buFont typeface="Arial" charset="0"/>
              <a:buChar char="•"/>
              <a:tabLst>
                <a:tab pos="215900" algn="l"/>
              </a:tabLst>
            </a:pPr>
            <a:r>
              <a:rPr lang="en-US">
                <a:latin typeface="Arial"/>
                <a:cs typeface="Arial"/>
              </a:rPr>
              <a:t>Is AE learning balanced representation of histology + gene expression?</a:t>
            </a:r>
            <a:endParaRPr lang="en-US"/>
          </a:p>
        </p:txBody>
      </p:sp>
      <p:sp>
        <p:nvSpPr>
          <p:cNvPr id="8" name="TextBox 7">
            <a:extLst>
              <a:ext uri="{FF2B5EF4-FFF2-40B4-BE49-F238E27FC236}">
                <a16:creationId xmlns:a16="http://schemas.microsoft.com/office/drawing/2014/main" id="{64CB7A7D-BC1B-E094-94C8-4F80920C12CC}"/>
              </a:ext>
            </a:extLst>
          </p:cNvPr>
          <p:cNvSpPr txBox="1"/>
          <p:nvPr/>
        </p:nvSpPr>
        <p:spPr>
          <a:xfrm>
            <a:off x="1195280" y="3762946"/>
            <a:ext cx="9947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a:buClr>
                <a:schemeClr val="tx2"/>
              </a:buClr>
              <a:tabLst>
                <a:tab pos="215900" algn="l"/>
              </a:tabLst>
            </a:pPr>
            <a:r>
              <a:rPr lang="en-US">
                <a:latin typeface="Arial"/>
                <a:cs typeface="Arial"/>
              </a:rPr>
              <a:t>→ Yes. Neither modality is being "ignored" in loss</a:t>
            </a:r>
            <a:endParaRPr lang="en-US"/>
          </a:p>
        </p:txBody>
      </p:sp>
      <p:pic>
        <p:nvPicPr>
          <p:cNvPr id="9" name="Picture 8" descr="A black numbers and symbols&#10;&#10;AI-generated content may be incorrect.">
            <a:extLst>
              <a:ext uri="{FF2B5EF4-FFF2-40B4-BE49-F238E27FC236}">
                <a16:creationId xmlns:a16="http://schemas.microsoft.com/office/drawing/2014/main" id="{898F3E7F-FE3C-9086-7CA4-6DFFB3B40A8C}"/>
              </a:ext>
            </a:extLst>
          </p:cNvPr>
          <p:cNvPicPr>
            <a:picLocks noChangeAspect="1"/>
          </p:cNvPicPr>
          <p:nvPr/>
        </p:nvPicPr>
        <p:blipFill>
          <a:blip r:embed="rId5"/>
          <a:stretch>
            <a:fillRect/>
          </a:stretch>
        </p:blipFill>
        <p:spPr>
          <a:xfrm>
            <a:off x="3310148" y="4879992"/>
            <a:ext cx="1666876" cy="428625"/>
          </a:xfrm>
          <a:prstGeom prst="rect">
            <a:avLst/>
          </a:prstGeom>
        </p:spPr>
      </p:pic>
      <p:pic>
        <p:nvPicPr>
          <p:cNvPr id="10" name="Picture 9">
            <a:extLst>
              <a:ext uri="{FF2B5EF4-FFF2-40B4-BE49-F238E27FC236}">
                <a16:creationId xmlns:a16="http://schemas.microsoft.com/office/drawing/2014/main" id="{535D8986-D3DD-C22E-8DFC-BBD2594B5BB2}"/>
              </a:ext>
            </a:extLst>
          </p:cNvPr>
          <p:cNvPicPr>
            <a:picLocks noChangeAspect="1"/>
          </p:cNvPicPr>
          <p:nvPr/>
        </p:nvPicPr>
        <p:blipFill>
          <a:blip r:embed="rId6"/>
          <a:stretch>
            <a:fillRect/>
          </a:stretch>
        </p:blipFill>
        <p:spPr>
          <a:xfrm>
            <a:off x="3312311" y="5443596"/>
            <a:ext cx="4059383" cy="388995"/>
          </a:xfrm>
          <a:prstGeom prst="rect">
            <a:avLst/>
          </a:prstGeom>
        </p:spPr>
      </p:pic>
      <p:sp>
        <p:nvSpPr>
          <p:cNvPr id="11" name="Rectangle 10">
            <a:extLst>
              <a:ext uri="{FF2B5EF4-FFF2-40B4-BE49-F238E27FC236}">
                <a16:creationId xmlns:a16="http://schemas.microsoft.com/office/drawing/2014/main" id="{F7E61BA4-77AA-1D4F-D2CF-B585F42DE531}"/>
              </a:ext>
            </a:extLst>
          </p:cNvPr>
          <p:cNvSpPr/>
          <p:nvPr/>
        </p:nvSpPr>
        <p:spPr>
          <a:xfrm>
            <a:off x="5638800" y="2971799"/>
            <a:ext cx="914399" cy="9143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err="1">
              <a:solidFill>
                <a:schemeClr val="bg1"/>
              </a:solidFill>
            </a:endParaRPr>
          </a:p>
        </p:txBody>
      </p:sp>
      <p:sp>
        <p:nvSpPr>
          <p:cNvPr id="13" name="Rectangle 12">
            <a:extLst>
              <a:ext uri="{FF2B5EF4-FFF2-40B4-BE49-F238E27FC236}">
                <a16:creationId xmlns:a16="http://schemas.microsoft.com/office/drawing/2014/main" id="{F2E32435-C283-F7BE-B1F7-856618C9FCD3}"/>
              </a:ext>
            </a:extLst>
          </p:cNvPr>
          <p:cNvSpPr/>
          <p:nvPr/>
        </p:nvSpPr>
        <p:spPr>
          <a:xfrm>
            <a:off x="3308222" y="4942417"/>
            <a:ext cx="354958" cy="268147"/>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err="1">
              <a:solidFill>
                <a:schemeClr val="bg1"/>
              </a:solidFill>
            </a:endParaRPr>
          </a:p>
        </p:txBody>
      </p:sp>
      <p:sp>
        <p:nvSpPr>
          <p:cNvPr id="14" name="Rectangle 13">
            <a:extLst>
              <a:ext uri="{FF2B5EF4-FFF2-40B4-BE49-F238E27FC236}">
                <a16:creationId xmlns:a16="http://schemas.microsoft.com/office/drawing/2014/main" id="{20533698-FFBF-98C2-0898-D0840A1F1551}"/>
              </a:ext>
            </a:extLst>
          </p:cNvPr>
          <p:cNvSpPr/>
          <p:nvPr/>
        </p:nvSpPr>
        <p:spPr>
          <a:xfrm>
            <a:off x="6896372" y="5472922"/>
            <a:ext cx="441768" cy="277793"/>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err="1">
              <a:solidFill>
                <a:schemeClr val="bg1"/>
              </a:solidFill>
            </a:endParaRPr>
          </a:p>
        </p:txBody>
      </p:sp>
      <p:sp>
        <p:nvSpPr>
          <p:cNvPr id="16" name="TextBox 15">
            <a:extLst>
              <a:ext uri="{FF2B5EF4-FFF2-40B4-BE49-F238E27FC236}">
                <a16:creationId xmlns:a16="http://schemas.microsoft.com/office/drawing/2014/main" id="{77257961-0272-2ED5-386E-6FB3019521E8}"/>
              </a:ext>
            </a:extLst>
          </p:cNvPr>
          <p:cNvSpPr txBox="1"/>
          <p:nvPr/>
        </p:nvSpPr>
        <p:spPr>
          <a:xfrm>
            <a:off x="1250000" y="4909094"/>
            <a:ext cx="2238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eaLnBrk="1" hangingPunct="1">
              <a:buClr>
                <a:schemeClr val="tx2"/>
              </a:buClr>
              <a:tabLst>
                <a:tab pos="215900" algn="l"/>
              </a:tabLst>
            </a:pPr>
            <a:r>
              <a:rPr lang="en-GB">
                <a:latin typeface="+mn-lt"/>
                <a:cs typeface="Arial"/>
              </a:rPr>
              <a:t>Standard AE loss:</a:t>
            </a:r>
            <a:endParaRPr lang="en-GB" kern="1200">
              <a:solidFill>
                <a:schemeClr val="tx1"/>
              </a:solidFill>
              <a:latin typeface="+mn-lt"/>
              <a:cs typeface="Arial" panose="020B0604020202020204" pitchFamily="34" charset="0"/>
            </a:endParaRPr>
          </a:p>
        </p:txBody>
      </p:sp>
      <p:sp>
        <p:nvSpPr>
          <p:cNvPr id="18" name="TextBox 17">
            <a:extLst>
              <a:ext uri="{FF2B5EF4-FFF2-40B4-BE49-F238E27FC236}">
                <a16:creationId xmlns:a16="http://schemas.microsoft.com/office/drawing/2014/main" id="{2C4081E5-DDB2-0657-FD0B-2FFF02584C6F}"/>
              </a:ext>
            </a:extLst>
          </p:cNvPr>
          <p:cNvSpPr txBox="1"/>
          <p:nvPr/>
        </p:nvSpPr>
        <p:spPr>
          <a:xfrm>
            <a:off x="1249999" y="5380499"/>
            <a:ext cx="2238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a:tabLst>
                <a:tab pos="215900" algn="l"/>
              </a:tabLst>
            </a:pPr>
            <a:r>
              <a:rPr lang="en-GB">
                <a:latin typeface="+mn-lt"/>
                <a:cs typeface="Arial"/>
              </a:rPr>
              <a:t>Split AE loss:</a:t>
            </a:r>
            <a:endParaRPr lang="en-US"/>
          </a:p>
        </p:txBody>
      </p:sp>
      <p:sp>
        <p:nvSpPr>
          <p:cNvPr id="7" name="TextBox 6">
            <a:extLst>
              <a:ext uri="{FF2B5EF4-FFF2-40B4-BE49-F238E27FC236}">
                <a16:creationId xmlns:a16="http://schemas.microsoft.com/office/drawing/2014/main" id="{5D6D2D29-9928-24D6-AE04-060AC49F5676}"/>
              </a:ext>
            </a:extLst>
          </p:cNvPr>
          <p:cNvSpPr txBox="1"/>
          <p:nvPr/>
        </p:nvSpPr>
        <p:spPr>
          <a:xfrm>
            <a:off x="5089762" y="4938854"/>
            <a:ext cx="22383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a:tabLst>
                <a:tab pos="215900" algn="l"/>
              </a:tabLst>
            </a:pPr>
            <a:r>
              <a:rPr lang="en-GB" sz="1400">
                <a:latin typeface="+mn-lt"/>
                <a:cs typeface="Arial"/>
              </a:rPr>
              <a:t>(Standard MSE)</a:t>
            </a:r>
            <a:endParaRPr lang="en-US" sz="1400"/>
          </a:p>
        </p:txBody>
      </p:sp>
      <p:sp>
        <p:nvSpPr>
          <p:cNvPr id="12" name="TextBox 11">
            <a:extLst>
              <a:ext uri="{FF2B5EF4-FFF2-40B4-BE49-F238E27FC236}">
                <a16:creationId xmlns:a16="http://schemas.microsoft.com/office/drawing/2014/main" id="{72DD2143-9C40-238D-3A9B-81FE7D2CDDBA}"/>
              </a:ext>
            </a:extLst>
          </p:cNvPr>
          <p:cNvSpPr txBox="1"/>
          <p:nvPr/>
        </p:nvSpPr>
        <p:spPr>
          <a:xfrm>
            <a:off x="519544" y="4399210"/>
            <a:ext cx="9947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15900" indent="-215900" defTabSz="215900" eaLnBrk="1" hangingPunct="1">
              <a:buClr>
                <a:schemeClr val="tx2"/>
              </a:buClr>
              <a:buFont typeface="Arial" charset="0"/>
              <a:buChar char="•"/>
              <a:tabLst>
                <a:tab pos="215900" algn="l"/>
              </a:tabLst>
            </a:pPr>
            <a:r>
              <a:rPr lang="en-US">
                <a:latin typeface="Arial"/>
                <a:cs typeface="Arial"/>
              </a:rPr>
              <a:t>Do standard AE and split AE optimize for same objective?      →    Yes</a:t>
            </a:r>
            <a:endParaRPr lang="en-US"/>
          </a:p>
        </p:txBody>
      </p:sp>
      <p:sp>
        <p:nvSpPr>
          <p:cNvPr id="15" name="TextBox 14">
            <a:extLst>
              <a:ext uri="{FF2B5EF4-FFF2-40B4-BE49-F238E27FC236}">
                <a16:creationId xmlns:a16="http://schemas.microsoft.com/office/drawing/2014/main" id="{37C2C590-258A-189F-484C-13B2AA0BFA19}"/>
              </a:ext>
            </a:extLst>
          </p:cNvPr>
          <p:cNvSpPr txBox="1"/>
          <p:nvPr/>
        </p:nvSpPr>
        <p:spPr>
          <a:xfrm>
            <a:off x="7600568" y="5449282"/>
            <a:ext cx="79124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a:buClr>
                <a:schemeClr val="tx2"/>
              </a:buClr>
              <a:tabLst>
                <a:tab pos="215900" algn="l"/>
              </a:tabLst>
            </a:pPr>
            <a:r>
              <a:rPr lang="en-US">
                <a:latin typeface="Arial"/>
                <a:cs typeface="Arial"/>
              </a:rPr>
              <a:t>Same loss up to constant scaling factor</a:t>
            </a:r>
            <a:endParaRPr lang="en-US"/>
          </a:p>
        </p:txBody>
      </p:sp>
    </p:spTree>
    <p:extLst>
      <p:ext uri="{BB962C8B-B14F-4D97-AF65-F5344CB8AC3E}">
        <p14:creationId xmlns:p14="http://schemas.microsoft.com/office/powerpoint/2010/main" val="2104658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D8A7B-760F-D599-A00F-D81D2C8C939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C91574-DA9F-596E-2FFC-F9ABCAC8A447}"/>
              </a:ext>
            </a:extLst>
          </p:cNvPr>
          <p:cNvSpPr>
            <a:spLocks noGrp="1"/>
          </p:cNvSpPr>
          <p:nvPr>
            <p:ph type="title"/>
          </p:nvPr>
        </p:nvSpPr>
        <p:spPr/>
        <p:txBody>
          <a:bodyPr/>
          <a:lstStyle/>
          <a:p>
            <a:r>
              <a:rPr lang="en-US" noProof="0">
                <a:cs typeface="Arial"/>
              </a:rPr>
              <a:t>Classification: Histology + Gene Expression</a:t>
            </a:r>
            <a:r>
              <a:rPr lang="en-US">
                <a:cs typeface="Arial"/>
              </a:rPr>
              <a:t> – Approach 2: Graph-based Autoencoder</a:t>
            </a:r>
            <a:endParaRPr lang="en-US" noProof="0"/>
          </a:p>
        </p:txBody>
      </p:sp>
      <p:sp>
        <p:nvSpPr>
          <p:cNvPr id="3" name="Textplatzhalter 2">
            <a:extLst>
              <a:ext uri="{FF2B5EF4-FFF2-40B4-BE49-F238E27FC236}">
                <a16:creationId xmlns:a16="http://schemas.microsoft.com/office/drawing/2014/main" id="{BC39CF99-A65A-521B-C457-07D326796094}"/>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sp>
        <p:nvSpPr>
          <p:cNvPr id="6" name="Textplatzhalter 2">
            <a:extLst>
              <a:ext uri="{FF2B5EF4-FFF2-40B4-BE49-F238E27FC236}">
                <a16:creationId xmlns:a16="http://schemas.microsoft.com/office/drawing/2014/main" id="{5EADB95C-7621-DFDF-44F9-78DDCDC1DD02}"/>
              </a:ext>
            </a:extLst>
          </p:cNvPr>
          <p:cNvSpPr txBox="1">
            <a:spLocks/>
          </p:cNvSpPr>
          <p:nvPr/>
        </p:nvSpPr>
        <p:spPr>
          <a:xfrm>
            <a:off x="512400" y="971890"/>
            <a:ext cx="11473200" cy="2728554"/>
          </a:xfrm>
          <a:prstGeom prst="rect">
            <a:avLst/>
          </a:prstGeom>
        </p:spPr>
        <p:txBody>
          <a:bodyPr vert="horz" lIns="0" tIns="0" rIns="0" bIns="0" rtlCol="0" anchor="t" anchorCtr="0">
            <a:noAutofit/>
          </a:bodyPr>
          <a:lstStyle>
            <a:lvl1pPr marL="0" indent="0" algn="l" defTabSz="215900" rtl="0" eaLnBrk="1" fontAlgn="base" hangingPunct="1">
              <a:lnSpc>
                <a:spcPct val="100000"/>
              </a:lnSpc>
              <a:spcBef>
                <a:spcPct val="0"/>
              </a:spcBef>
              <a:spcAft>
                <a:spcPct val="0"/>
              </a:spcAft>
              <a:buClr>
                <a:schemeClr val="tx2"/>
              </a:buClr>
              <a:buFontTx/>
              <a:buNone/>
              <a:tabLst>
                <a:tab pos="215900" algn="l"/>
              </a:tabLst>
              <a:defRPr sz="2000" b="1" kern="1200">
                <a:solidFill>
                  <a:schemeClr val="tx1"/>
                </a:solidFill>
                <a:latin typeface="+mn-lt"/>
                <a:ea typeface="+mn-ea"/>
                <a:cs typeface="Arial" panose="020B0604020202020204" pitchFamily="34" charset="0"/>
              </a:defRPr>
            </a:lvl1pPr>
            <a:lvl2pPr marL="457200" indent="0" algn="l" rtl="0" eaLnBrk="1" fontAlgn="base" hangingPunct="1">
              <a:spcBef>
                <a:spcPct val="0"/>
              </a:spcBef>
              <a:spcAft>
                <a:spcPct val="0"/>
              </a:spcAft>
              <a:buClr>
                <a:schemeClr val="tx2"/>
              </a:buClr>
              <a:buFontTx/>
              <a:buNone/>
              <a:tabLst>
                <a:tab pos="431800" algn="l"/>
              </a:tabLst>
              <a:defRPr sz="1800" kern="1200">
                <a:solidFill>
                  <a:schemeClr val="tx1"/>
                </a:solidFill>
                <a:latin typeface="+mn-lt"/>
                <a:ea typeface="+mn-ea"/>
                <a:cs typeface="Arial" panose="020B0604020202020204" pitchFamily="34" charset="0"/>
              </a:defRPr>
            </a:lvl2pPr>
            <a:lvl3pPr marL="914400" indent="0" algn="l" defTabSz="215900" rtl="0" eaLnBrk="1" fontAlgn="base" hangingPunct="1">
              <a:spcBef>
                <a:spcPct val="0"/>
              </a:spcBef>
              <a:spcAft>
                <a:spcPct val="0"/>
              </a:spcAft>
              <a:buClr>
                <a:schemeClr val="tx2"/>
              </a:buClr>
              <a:buSzPct val="80000"/>
              <a:buFontTx/>
              <a:buNone/>
              <a:tabLst>
                <a:tab pos="647700" algn="l"/>
              </a:tabLst>
              <a:defRPr sz="1800" kern="1200">
                <a:solidFill>
                  <a:schemeClr val="tx1"/>
                </a:solidFill>
                <a:latin typeface="+mn-lt"/>
                <a:ea typeface="+mn-ea"/>
                <a:cs typeface="Arial" panose="020B0604020202020204" pitchFamily="34" charset="0"/>
              </a:defRPr>
            </a:lvl3pPr>
            <a:lvl4pPr marL="1371600" indent="0" algn="l" defTabSz="215900" rtl="0" eaLnBrk="1" fontAlgn="base" hangingPunct="1">
              <a:spcBef>
                <a:spcPct val="0"/>
              </a:spcBef>
              <a:spcAft>
                <a:spcPct val="0"/>
              </a:spcAft>
              <a:buClr>
                <a:schemeClr val="tx2"/>
              </a:buClr>
              <a:buSzPct val="100000"/>
              <a:buFontTx/>
              <a:buNone/>
              <a:tabLst>
                <a:tab pos="863600" algn="l"/>
              </a:tabLst>
              <a:defRPr lang="de-DE" sz="1800" kern="1200">
                <a:solidFill>
                  <a:schemeClr val="tx1"/>
                </a:solidFill>
                <a:latin typeface="+mn-lt"/>
                <a:ea typeface="+mn-ea"/>
                <a:cs typeface="Arial" panose="020B0604020202020204" pitchFamily="34" charset="0"/>
              </a:defRPr>
            </a:lvl4pPr>
            <a:lvl5pPr marL="1828800" indent="0" algn="l" rtl="0" eaLnBrk="1" fontAlgn="base" hangingPunct="1">
              <a:lnSpc>
                <a:spcPct val="90000"/>
              </a:lnSpc>
              <a:spcBef>
                <a:spcPct val="0"/>
              </a:spcBef>
              <a:spcAft>
                <a:spcPct val="0"/>
              </a:spcAft>
              <a:buClr>
                <a:schemeClr val="tx2"/>
              </a:buClr>
              <a:buFontTx/>
              <a:buNone/>
              <a:tabLst>
                <a:tab pos="895350" algn="l"/>
              </a:tabLst>
              <a:defRPr lang="de-DE" sz="18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863600" indent="-215900" algn="l" defTabSz="914400" rtl="0" eaLnBrk="1" latinLnBrk="0" hangingPunct="1">
              <a:lnSpc>
                <a:spcPct val="90000"/>
              </a:lnSpc>
              <a:spcBef>
                <a:spcPts val="0"/>
              </a:spcBef>
              <a:buFont typeface="Arial" panose="020B0604020202020204" pitchFamily="34" charset="0"/>
              <a:buChar char="-"/>
              <a:defRPr lang="de-DE" sz="1600" kern="1200" dirty="0" smtClean="0">
                <a:solidFill>
                  <a:schemeClr val="tx1"/>
                </a:solidFill>
                <a:latin typeface="+mn-lt"/>
                <a:ea typeface="+mn-ea"/>
                <a:cs typeface="Arial" panose="020B0604020202020204" pitchFamily="34" charset="0"/>
              </a:defRPr>
            </a:lvl9pPr>
          </a:lstStyle>
          <a:p>
            <a:pPr marL="342900" indent="-342900">
              <a:lnSpc>
                <a:spcPct val="150000"/>
              </a:lnSpc>
              <a:spcBef>
                <a:spcPts val="600"/>
              </a:spcBef>
              <a:buFont typeface="Arial"/>
              <a:buChar char="•"/>
            </a:pPr>
            <a:r>
              <a:rPr lang="en-US" b="0">
                <a:cs typeface="Arial"/>
              </a:rPr>
              <a:t>Based on </a:t>
            </a:r>
            <a:r>
              <a:rPr lang="en-US" b="0" err="1">
                <a:cs typeface="Arial"/>
              </a:rPr>
              <a:t>SpaGCN</a:t>
            </a:r>
            <a:r>
              <a:rPr lang="en-US" b="0">
                <a:cs typeface="Arial"/>
              </a:rPr>
              <a:t> [1]</a:t>
            </a:r>
            <a:endParaRPr lang="en-US" noProof="0"/>
          </a:p>
          <a:p>
            <a:pPr marL="342900" indent="-342900">
              <a:lnSpc>
                <a:spcPct val="150000"/>
              </a:lnSpc>
              <a:spcBef>
                <a:spcPts val="600"/>
              </a:spcBef>
              <a:buFont typeface="Arial"/>
              <a:buChar char="•"/>
            </a:pPr>
            <a:r>
              <a:rPr lang="en-US" b="0" err="1">
                <a:cs typeface="Arial"/>
              </a:rPr>
              <a:t>SpaGCN</a:t>
            </a:r>
            <a:r>
              <a:rPr lang="en-US" b="0">
                <a:cs typeface="Arial"/>
              </a:rPr>
              <a:t> key insight: </a:t>
            </a:r>
            <a:r>
              <a:rPr lang="en-US" b="0">
                <a:ea typeface="+mn-lt"/>
                <a:cs typeface="+mn-lt"/>
              </a:rPr>
              <a:t>Embed histology into a third coordinate so that two spots are “close” only if they’re both spatially and histologically similar</a:t>
            </a:r>
            <a:endParaRPr lang="en-US" b="0" noProof="0">
              <a:ea typeface="+mn-lt"/>
              <a:cs typeface="+mn-lt"/>
            </a:endParaRPr>
          </a:p>
          <a:p>
            <a:pPr marL="342900" indent="-342900">
              <a:buFont typeface="Arial,Sans-Serif"/>
              <a:buChar char="•"/>
            </a:pPr>
            <a:endParaRPr lang="en-US" b="0"/>
          </a:p>
          <a:p>
            <a:pPr marL="342900" indent="-342900">
              <a:buFont typeface="Arial"/>
              <a:buChar char="•"/>
            </a:pPr>
            <a:endParaRPr lang="en-US" b="0"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a:p>
          <a:p>
            <a:endParaRPr lang="en-US"/>
          </a:p>
        </p:txBody>
      </p:sp>
    </p:spTree>
    <p:extLst>
      <p:ext uri="{BB962C8B-B14F-4D97-AF65-F5344CB8AC3E}">
        <p14:creationId xmlns:p14="http://schemas.microsoft.com/office/powerpoint/2010/main" val="4159167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ABB048-5B0F-CA4D-E4E9-CB39438B42CB}"/>
              </a:ext>
            </a:extLst>
          </p:cNvPr>
          <p:cNvSpPr>
            <a:spLocks noGrp="1"/>
          </p:cNvSpPr>
          <p:nvPr>
            <p:ph type="title"/>
          </p:nvPr>
        </p:nvSpPr>
        <p:spPr/>
        <p:txBody>
          <a:bodyPr/>
          <a:lstStyle/>
          <a:p>
            <a:r>
              <a:rPr lang="en-US" noProof="0"/>
              <a:t>Extraction of Histology Embeddings</a:t>
            </a:r>
          </a:p>
        </p:txBody>
      </p:sp>
      <p:sp>
        <p:nvSpPr>
          <p:cNvPr id="3" name="Textplatzhalter 2">
            <a:extLst>
              <a:ext uri="{FF2B5EF4-FFF2-40B4-BE49-F238E27FC236}">
                <a16:creationId xmlns:a16="http://schemas.microsoft.com/office/drawing/2014/main" id="{AA4309A0-B18F-032A-9C6F-3849127541FB}"/>
              </a:ext>
            </a:extLst>
          </p:cNvPr>
          <p:cNvSpPr>
            <a:spLocks noGrp="1"/>
          </p:cNvSpPr>
          <p:nvPr>
            <p:ph type="body" sz="quarter" idx="11"/>
          </p:nvPr>
        </p:nvSpPr>
        <p:spPr>
          <a:xfrm>
            <a:off x="360000" y="923761"/>
            <a:ext cx="11473200" cy="252000"/>
          </a:xfrm>
        </p:spPr>
        <p:txBody>
          <a:bodyPr/>
          <a:lstStyle/>
          <a:p>
            <a:r>
              <a:rPr lang="en-US" noProof="0"/>
              <a:t>Processing Step 1 – UNI2 Pretrained Model</a:t>
            </a:r>
          </a:p>
        </p:txBody>
      </p:sp>
      <p:grpSp>
        <p:nvGrpSpPr>
          <p:cNvPr id="5" name="Gruppieren 4">
            <a:extLst>
              <a:ext uri="{FF2B5EF4-FFF2-40B4-BE49-F238E27FC236}">
                <a16:creationId xmlns:a16="http://schemas.microsoft.com/office/drawing/2014/main" id="{B894F54C-32A7-6F6A-7427-16E0E1EA9A9F}"/>
              </a:ext>
            </a:extLst>
          </p:cNvPr>
          <p:cNvGrpSpPr/>
          <p:nvPr/>
        </p:nvGrpSpPr>
        <p:grpSpPr>
          <a:xfrm>
            <a:off x="6096000" y="1684800"/>
            <a:ext cx="1504335" cy="1589498"/>
            <a:chOff x="6324600" y="3352800"/>
            <a:chExt cx="2427750" cy="2348305"/>
          </a:xfrm>
        </p:grpSpPr>
        <p:pic>
          <p:nvPicPr>
            <p:cNvPr id="7" name="Grafik 6" descr="Ein Bild, das Karte, Text, Kunst enthält.&#10;&#10;KI-generierte Inhalte können fehlerhaft sein.">
              <a:extLst>
                <a:ext uri="{FF2B5EF4-FFF2-40B4-BE49-F238E27FC236}">
                  <a16:creationId xmlns:a16="http://schemas.microsoft.com/office/drawing/2014/main" id="{F0F52EF4-B19D-4668-5D7C-D8B92E0F7B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4600" y="3352800"/>
              <a:ext cx="2324100" cy="2134299"/>
            </a:xfrm>
            <a:prstGeom prst="rect">
              <a:avLst/>
            </a:prstGeom>
          </p:spPr>
        </p:pic>
        <p:sp>
          <p:nvSpPr>
            <p:cNvPr id="8" name="Textfeld 7">
              <a:extLst>
                <a:ext uri="{FF2B5EF4-FFF2-40B4-BE49-F238E27FC236}">
                  <a16:creationId xmlns:a16="http://schemas.microsoft.com/office/drawing/2014/main" id="{6E9637E5-D55E-32D3-40DF-16D534752294}"/>
                </a:ext>
              </a:extLst>
            </p:cNvPr>
            <p:cNvSpPr txBox="1"/>
            <p:nvPr/>
          </p:nvSpPr>
          <p:spPr>
            <a:xfrm>
              <a:off x="6466350" y="5485661"/>
              <a:ext cx="2286000" cy="215444"/>
            </a:xfrm>
            <a:prstGeom prst="rect">
              <a:avLst/>
            </a:prstGeom>
            <a:noFill/>
          </p:spPr>
          <p:txBody>
            <a:bodyPr wrap="square" rtlCol="0">
              <a:spAutoFit/>
            </a:bodyPr>
            <a:lstStyle/>
            <a:p>
              <a:pPr algn="l" defTabSz="161925" rtl="0" eaLnBrk="1" fontAlgn="base" hangingPunct="1">
                <a:spcBef>
                  <a:spcPct val="0"/>
                </a:spcBef>
                <a:spcAft>
                  <a:spcPct val="0"/>
                </a:spcAft>
                <a:buClr>
                  <a:schemeClr val="tx2"/>
                </a:buClr>
                <a:tabLst>
                  <a:tab pos="161925" algn="l"/>
                </a:tabLst>
              </a:pPr>
              <a:r>
                <a:rPr lang="en-US" sz="800" kern="1200" noProof="0">
                  <a:solidFill>
                    <a:schemeClr val="tx1"/>
                  </a:solidFill>
                  <a:latin typeface="+mn-lt"/>
                  <a:ea typeface="+mn-ea"/>
                  <a:cs typeface="Arial" panose="020B0604020202020204" pitchFamily="34" charset="0"/>
                </a:rPr>
                <a:t>TIF image of tissue slice Source: 10X</a:t>
              </a:r>
            </a:p>
          </p:txBody>
        </p:sp>
      </p:grpSp>
      <p:grpSp>
        <p:nvGrpSpPr>
          <p:cNvPr id="21" name="Gruppieren 20">
            <a:extLst>
              <a:ext uri="{FF2B5EF4-FFF2-40B4-BE49-F238E27FC236}">
                <a16:creationId xmlns:a16="http://schemas.microsoft.com/office/drawing/2014/main" id="{194DA46A-E7AB-4EDE-23F7-4C10ECD7555A}"/>
              </a:ext>
            </a:extLst>
          </p:cNvPr>
          <p:cNvGrpSpPr/>
          <p:nvPr/>
        </p:nvGrpSpPr>
        <p:grpSpPr>
          <a:xfrm>
            <a:off x="7600335" y="1964148"/>
            <a:ext cx="2571212" cy="1164322"/>
            <a:chOff x="8421251" y="1455109"/>
            <a:chExt cx="2571212" cy="1164322"/>
          </a:xfrm>
        </p:grpSpPr>
        <p:sp>
          <p:nvSpPr>
            <p:cNvPr id="6" name="Pfeil: nach rechts 5">
              <a:extLst>
                <a:ext uri="{FF2B5EF4-FFF2-40B4-BE49-F238E27FC236}">
                  <a16:creationId xmlns:a16="http://schemas.microsoft.com/office/drawing/2014/main" id="{8598E1A2-FE6C-81B2-3564-AF04567CEC52}"/>
                </a:ext>
              </a:extLst>
            </p:cNvPr>
            <p:cNvSpPr/>
            <p:nvPr/>
          </p:nvSpPr>
          <p:spPr>
            <a:xfrm>
              <a:off x="8421251" y="1866838"/>
              <a:ext cx="1061883" cy="363658"/>
            </a:xfrm>
            <a:prstGeom prst="righ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sp>
          <p:nvSpPr>
            <p:cNvPr id="9" name="Würfel 8">
              <a:extLst>
                <a:ext uri="{FF2B5EF4-FFF2-40B4-BE49-F238E27FC236}">
                  <a16:creationId xmlns:a16="http://schemas.microsoft.com/office/drawing/2014/main" id="{F3D4532A-DC32-1846-203B-930874B43CDD}"/>
                </a:ext>
              </a:extLst>
            </p:cNvPr>
            <p:cNvSpPr/>
            <p:nvPr/>
          </p:nvSpPr>
          <p:spPr>
            <a:xfrm>
              <a:off x="9684772" y="1455109"/>
              <a:ext cx="1307691" cy="1164322"/>
            </a:xfrm>
            <a:prstGeom prst="cube">
              <a:avLst/>
            </a:prstGeom>
            <a:solidFill>
              <a:srgbClr val="8DC06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noProof="0">
                  <a:solidFill>
                    <a:schemeClr val="bg1"/>
                  </a:solidFill>
                </a:rPr>
                <a:t>UNI2</a:t>
              </a:r>
            </a:p>
          </p:txBody>
        </p:sp>
      </p:grpSp>
      <p:sp>
        <p:nvSpPr>
          <p:cNvPr id="14" name="Textfeld 13">
            <a:extLst>
              <a:ext uri="{FF2B5EF4-FFF2-40B4-BE49-F238E27FC236}">
                <a16:creationId xmlns:a16="http://schemas.microsoft.com/office/drawing/2014/main" id="{93ED24CB-310A-E1E8-9799-AB8B464BAC52}"/>
              </a:ext>
            </a:extLst>
          </p:cNvPr>
          <p:cNvSpPr txBox="1"/>
          <p:nvPr/>
        </p:nvSpPr>
        <p:spPr>
          <a:xfrm>
            <a:off x="10494777" y="4390982"/>
            <a:ext cx="248786" cy="369332"/>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 </a:t>
            </a:r>
          </a:p>
        </p:txBody>
      </p:sp>
      <p:grpSp>
        <p:nvGrpSpPr>
          <p:cNvPr id="22" name="Gruppieren 21">
            <a:extLst>
              <a:ext uri="{FF2B5EF4-FFF2-40B4-BE49-F238E27FC236}">
                <a16:creationId xmlns:a16="http://schemas.microsoft.com/office/drawing/2014/main" id="{18A14E89-D296-CC72-B236-26D0B6C184E0}"/>
              </a:ext>
            </a:extLst>
          </p:cNvPr>
          <p:cNvGrpSpPr/>
          <p:nvPr/>
        </p:nvGrpSpPr>
        <p:grpSpPr>
          <a:xfrm>
            <a:off x="6183834" y="3274298"/>
            <a:ext cx="4489929" cy="2031163"/>
            <a:chOff x="7004750" y="2765259"/>
            <a:chExt cx="4489929" cy="2031163"/>
          </a:xfrm>
        </p:grpSpPr>
        <p:sp>
          <p:nvSpPr>
            <p:cNvPr id="10" name="Pfeil: nach unten 9">
              <a:extLst>
                <a:ext uri="{FF2B5EF4-FFF2-40B4-BE49-F238E27FC236}">
                  <a16:creationId xmlns:a16="http://schemas.microsoft.com/office/drawing/2014/main" id="{A3A6739B-F255-4149-3912-3A0C93C653F4}"/>
                </a:ext>
              </a:extLst>
            </p:cNvPr>
            <p:cNvSpPr/>
            <p:nvPr/>
          </p:nvSpPr>
          <p:spPr>
            <a:xfrm>
              <a:off x="10038734" y="2765259"/>
              <a:ext cx="432620" cy="784924"/>
            </a:xfrm>
            <a:prstGeom prst="down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sp>
          <p:nvSpPr>
            <p:cNvPr id="20" name="Textfeld 19">
              <a:extLst>
                <a:ext uri="{FF2B5EF4-FFF2-40B4-BE49-F238E27FC236}">
                  <a16:creationId xmlns:a16="http://schemas.microsoft.com/office/drawing/2014/main" id="{3242CA0C-2A78-F55C-4152-48A6EC0A27B9}"/>
                </a:ext>
              </a:extLst>
            </p:cNvPr>
            <p:cNvSpPr txBox="1"/>
            <p:nvPr/>
          </p:nvSpPr>
          <p:spPr>
            <a:xfrm>
              <a:off x="9585630" y="3486202"/>
              <a:ext cx="1467068" cy="369332"/>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Embeddings</a:t>
              </a:r>
            </a:p>
          </p:txBody>
        </p:sp>
        <p:pic>
          <p:nvPicPr>
            <p:cNvPr id="12" name="Grafik 11">
              <a:extLst>
                <a:ext uri="{FF2B5EF4-FFF2-40B4-BE49-F238E27FC236}">
                  <a16:creationId xmlns:a16="http://schemas.microsoft.com/office/drawing/2014/main" id="{9455A5F0-8B45-FD78-7B7F-0985BFB28FC0}"/>
                </a:ext>
              </a:extLst>
            </p:cNvPr>
            <p:cNvPicPr>
              <a:picLocks noChangeAspect="1"/>
            </p:cNvPicPr>
            <p:nvPr/>
          </p:nvPicPr>
          <p:blipFill>
            <a:blip r:embed="rId3"/>
            <a:stretch>
              <a:fillRect/>
            </a:stretch>
          </p:blipFill>
          <p:spPr>
            <a:xfrm>
              <a:off x="7874865" y="3881943"/>
              <a:ext cx="3619814" cy="914479"/>
            </a:xfrm>
            <a:prstGeom prst="rect">
              <a:avLst/>
            </a:prstGeom>
          </p:spPr>
        </p:pic>
        <p:cxnSp>
          <p:nvCxnSpPr>
            <p:cNvPr id="16" name="Gerade Verbindung mit Pfeil 15">
              <a:extLst>
                <a:ext uri="{FF2B5EF4-FFF2-40B4-BE49-F238E27FC236}">
                  <a16:creationId xmlns:a16="http://schemas.microsoft.com/office/drawing/2014/main" id="{D5382C2B-7E90-CC1A-561B-2863E21911D2}"/>
                </a:ext>
              </a:extLst>
            </p:cNvPr>
            <p:cNvCxnSpPr>
              <a:cxnSpLocks/>
            </p:cNvCxnSpPr>
            <p:nvPr/>
          </p:nvCxnSpPr>
          <p:spPr>
            <a:xfrm>
              <a:off x="7743155" y="3978277"/>
              <a:ext cx="0" cy="7162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C35E7F0D-EC10-6EAA-FC65-DD72D9FE691A}"/>
                    </a:ext>
                  </a:extLst>
                </p:cNvPr>
                <p:cNvSpPr txBox="1"/>
                <p:nvPr/>
              </p:nvSpPr>
              <p:spPr>
                <a:xfrm>
                  <a:off x="7004750" y="4182523"/>
                  <a:ext cx="942681" cy="307777"/>
                </a:xfrm>
                <a:prstGeom prst="rect">
                  <a:avLst/>
                </a:prstGeom>
                <a:noFill/>
              </p:spPr>
              <p:txBody>
                <a:bodyPr wrap="square">
                  <a:spAutoFit/>
                </a:bodyPr>
                <a:lstStyle/>
                <a:p>
                  <a:r>
                    <a:rPr lang="en-US" sz="1400" kern="1200" noProof="0">
                      <a:solidFill>
                        <a:schemeClr val="tx1"/>
                      </a:solidFill>
                      <a:latin typeface="+mn-lt"/>
                      <a:ea typeface="+mn-ea"/>
                      <a:cs typeface="Arial" panose="020B0604020202020204" pitchFamily="34" charset="0"/>
                    </a:rPr>
                    <a:t>1536 </a:t>
                  </a:r>
                  <a14:m>
                    <m:oMath xmlns:m="http://schemas.openxmlformats.org/officeDocument/2006/math">
                      <m:r>
                        <a:rPr lang="en-US" sz="1400" i="1" noProof="0" smtClean="0">
                          <a:latin typeface="Cambria Math" panose="02040503050406030204" pitchFamily="18" charset="0"/>
                          <a:ea typeface="Cambria Math" panose="02040503050406030204" pitchFamily="18" charset="0"/>
                        </a:rPr>
                        <m:t>×</m:t>
                      </m:r>
                    </m:oMath>
                  </a14:m>
                  <a:endParaRPr lang="en-US" sz="1400" noProof="0"/>
                </a:p>
              </p:txBody>
            </p:sp>
          </mc:Choice>
          <mc:Fallback xmlns="">
            <p:sp>
              <p:nvSpPr>
                <p:cNvPr id="19" name="Textfeld 18">
                  <a:extLst>
                    <a:ext uri="{FF2B5EF4-FFF2-40B4-BE49-F238E27FC236}">
                      <a16:creationId xmlns:a16="http://schemas.microsoft.com/office/drawing/2014/main" id="{C35E7F0D-EC10-6EAA-FC65-DD72D9FE691A}"/>
                    </a:ext>
                  </a:extLst>
                </p:cNvPr>
                <p:cNvSpPr txBox="1">
                  <a:spLocks noRot="1" noChangeAspect="1" noMove="1" noResize="1" noEditPoints="1" noAdjustHandles="1" noChangeArrowheads="1" noChangeShapeType="1" noTextEdit="1"/>
                </p:cNvSpPr>
                <p:nvPr/>
              </p:nvSpPr>
              <p:spPr>
                <a:xfrm>
                  <a:off x="7004750" y="4182523"/>
                  <a:ext cx="942681" cy="307777"/>
                </a:xfrm>
                <a:prstGeom prst="rect">
                  <a:avLst/>
                </a:prstGeom>
                <a:blipFill>
                  <a:blip r:embed="rId4"/>
                  <a:stretch>
                    <a:fillRect l="-1935" t="-4000" b="-2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DB5C8C64-3D4F-77E9-D873-184C5CAC7632}"/>
                  </a:ext>
                </a:extLst>
              </p:cNvPr>
              <p:cNvSpPr>
                <a:spLocks noGrp="1"/>
              </p:cNvSpPr>
              <p:nvPr>
                <p:ph sz="quarter" idx="16"/>
              </p:nvPr>
            </p:nvSpPr>
            <p:spPr/>
            <p:txBody>
              <a:bodyPr/>
              <a:lstStyle/>
              <a:p>
                <a:r>
                  <a:rPr lang="en-US" b="1" noProof="0"/>
                  <a:t>Input</a:t>
                </a:r>
              </a:p>
              <a:p>
                <a:pPr lvl="1">
                  <a:buFont typeface="Wingdings" panose="05000000000000000000" pitchFamily="2" charset="2"/>
                  <a:buChar char="Ø"/>
                </a:pPr>
                <a:r>
                  <a:rPr lang="en-US" noProof="0"/>
                  <a:t>Individual Image patch</a:t>
                </a:r>
              </a:p>
              <a:p>
                <a:pPr lvl="2">
                  <a:buFont typeface="Wingdings" panose="05000000000000000000" pitchFamily="2" charset="2"/>
                  <a:buChar char="Ø"/>
                </a:pPr>
                <a:r>
                  <a:rPr lang="en-US" noProof="0"/>
                  <a:t>224px </a:t>
                </a:r>
                <a14:m>
                  <m:oMath xmlns:m="http://schemas.openxmlformats.org/officeDocument/2006/math">
                    <m:r>
                      <a:rPr lang="en-US" i="1" noProof="0" smtClean="0">
                        <a:latin typeface="Cambria Math" panose="02040503050406030204" pitchFamily="18" charset="0"/>
                        <a:ea typeface="Cambria Math" panose="02040503050406030204" pitchFamily="18" charset="0"/>
                      </a:rPr>
                      <m:t>×</m:t>
                    </m:r>
                  </m:oMath>
                </a14:m>
                <a:r>
                  <a:rPr lang="en-US" noProof="0"/>
                  <a:t> 224px  or 448px </a:t>
                </a:r>
                <a14:m>
                  <m:oMath xmlns:m="http://schemas.openxmlformats.org/officeDocument/2006/math">
                    <m:r>
                      <a:rPr lang="en-US" i="1" noProof="0" smtClean="0">
                        <a:latin typeface="Cambria Math" panose="02040503050406030204" pitchFamily="18" charset="0"/>
                        <a:ea typeface="Cambria Math" panose="02040503050406030204" pitchFamily="18" charset="0"/>
                      </a:rPr>
                      <m:t>×</m:t>
                    </m:r>
                  </m:oMath>
                </a14:m>
                <a:r>
                  <a:rPr lang="en-US" noProof="0"/>
                  <a:t> 448px</a:t>
                </a:r>
              </a:p>
              <a:p>
                <a:pPr lvl="1">
                  <a:buFont typeface="Wingdings" panose="05000000000000000000" pitchFamily="2" charset="2"/>
                  <a:buChar char="Ø"/>
                </a:pPr>
                <a:endParaRPr lang="en-US" noProof="0"/>
              </a:p>
              <a:p>
                <a:pPr>
                  <a:buFont typeface="Wingdings" panose="05000000000000000000" pitchFamily="2" charset="2"/>
                  <a:buChar char="Ø"/>
                </a:pPr>
                <a:r>
                  <a:rPr lang="en-US" b="1" noProof="0"/>
                  <a:t>Output</a:t>
                </a:r>
              </a:p>
              <a:p>
                <a:pPr lvl="1">
                  <a:buFont typeface="Wingdings" panose="05000000000000000000" pitchFamily="2" charset="2"/>
                  <a:buChar char="Ø"/>
                </a:pPr>
                <a:r>
                  <a:rPr lang="en-US" noProof="0"/>
                  <a:t>An Embedding of the patch</a:t>
                </a:r>
              </a:p>
              <a:p>
                <a:pPr lvl="1">
                  <a:buFont typeface="Wingdings" panose="05000000000000000000" pitchFamily="2" charset="2"/>
                  <a:buChar char="Ø"/>
                </a:pPr>
                <a:r>
                  <a:rPr lang="en-US" noProof="0"/>
                  <a:t>Do this for all patches</a:t>
                </a:r>
              </a:p>
              <a:p>
                <a:pPr lvl="1"/>
                <a:endParaRPr lang="en-US" noProof="0"/>
              </a:p>
              <a:p>
                <a:r>
                  <a:rPr lang="en-US" b="1" noProof="0"/>
                  <a:t>Idea</a:t>
                </a:r>
              </a:p>
              <a:p>
                <a:pPr lvl="1">
                  <a:buFont typeface="Wingdings" panose="05000000000000000000" pitchFamily="2" charset="2"/>
                  <a:buChar char="Ø"/>
                </a:pPr>
                <a:r>
                  <a:rPr lang="en-US" noProof="0"/>
                  <a:t>Leverage pretrained histology features</a:t>
                </a:r>
              </a:p>
              <a:p>
                <a:pPr lvl="1">
                  <a:buFont typeface="Wingdings" panose="05000000000000000000" pitchFamily="2" charset="2"/>
                  <a:buChar char="Ø"/>
                </a:pPr>
                <a:r>
                  <a:rPr lang="en-US" noProof="0"/>
                  <a:t>Streamline pipeline with fixed-size vectors</a:t>
                </a:r>
              </a:p>
              <a:p>
                <a:pPr lvl="1">
                  <a:buFont typeface="Wingdings" panose="05000000000000000000" pitchFamily="2" charset="2"/>
                  <a:buChar char="Ø"/>
                </a:pPr>
                <a:r>
                  <a:rPr lang="en-US" noProof="0"/>
                  <a:t>Boost generalization across tissues</a:t>
                </a:r>
              </a:p>
              <a:p>
                <a:pPr marL="215900" lvl="1" indent="0">
                  <a:buNone/>
                </a:pPr>
                <a:endParaRPr lang="en-US" noProof="0"/>
              </a:p>
            </p:txBody>
          </p:sp>
        </mc:Choice>
        <mc:Fallback xmlns="">
          <p:sp>
            <p:nvSpPr>
              <p:cNvPr id="4" name="Inhaltsplatzhalter 3">
                <a:extLst>
                  <a:ext uri="{FF2B5EF4-FFF2-40B4-BE49-F238E27FC236}">
                    <a16:creationId xmlns:a16="http://schemas.microsoft.com/office/drawing/2014/main" id="{DB5C8C64-3D4F-77E9-D873-184C5CAC7632}"/>
                  </a:ext>
                </a:extLst>
              </p:cNvPr>
              <p:cNvSpPr>
                <a:spLocks noGrp="1" noRot="1" noChangeAspect="1" noMove="1" noResize="1" noEditPoints="1" noAdjustHandles="1" noChangeArrowheads="1" noChangeShapeType="1" noTextEdit="1"/>
              </p:cNvSpPr>
              <p:nvPr>
                <p:ph sz="quarter" idx="16"/>
              </p:nvPr>
            </p:nvSpPr>
            <p:spPr>
              <a:blipFill>
                <a:blip r:embed="rId5"/>
                <a:stretch>
                  <a:fillRect l="-1116" t="-1988"/>
                </a:stretch>
              </a:blipFill>
            </p:spPr>
            <p:txBody>
              <a:bodyPr/>
              <a:lstStyle/>
              <a:p>
                <a:r>
                  <a:rPr lang="en-US">
                    <a:noFill/>
                  </a:rPr>
                  <a:t> </a:t>
                </a:r>
              </a:p>
            </p:txBody>
          </p:sp>
        </mc:Fallback>
      </mc:AlternateContent>
    </p:spTree>
    <p:extLst>
      <p:ext uri="{BB962C8B-B14F-4D97-AF65-F5344CB8AC3E}">
        <p14:creationId xmlns:p14="http://schemas.microsoft.com/office/powerpoint/2010/main" val="1950466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68B62-A4C2-9824-F80B-706A0C61085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6FEABA0-7B30-A7CF-8D6B-AB8375B1925C}"/>
              </a:ext>
            </a:extLst>
          </p:cNvPr>
          <p:cNvSpPr>
            <a:spLocks noGrp="1"/>
          </p:cNvSpPr>
          <p:nvPr>
            <p:ph type="title"/>
          </p:nvPr>
        </p:nvSpPr>
        <p:spPr/>
        <p:txBody>
          <a:bodyPr/>
          <a:lstStyle/>
          <a:p>
            <a:r>
              <a:rPr lang="en-US" noProof="0">
                <a:cs typeface="Arial"/>
              </a:rPr>
              <a:t>Classification: Histology + Gene Expression</a:t>
            </a:r>
            <a:r>
              <a:rPr lang="en-US">
                <a:cs typeface="Arial"/>
              </a:rPr>
              <a:t> – Approach 2: Graph-based Autoencoder</a:t>
            </a:r>
            <a:endParaRPr lang="en-US" noProof="0"/>
          </a:p>
        </p:txBody>
      </p:sp>
      <p:sp>
        <p:nvSpPr>
          <p:cNvPr id="3" name="Textplatzhalter 2">
            <a:extLst>
              <a:ext uri="{FF2B5EF4-FFF2-40B4-BE49-F238E27FC236}">
                <a16:creationId xmlns:a16="http://schemas.microsoft.com/office/drawing/2014/main" id="{0E17D837-FB98-A7DA-8410-DEAAA389FFD6}"/>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sp>
        <p:nvSpPr>
          <p:cNvPr id="6" name="Textplatzhalter 2">
            <a:extLst>
              <a:ext uri="{FF2B5EF4-FFF2-40B4-BE49-F238E27FC236}">
                <a16:creationId xmlns:a16="http://schemas.microsoft.com/office/drawing/2014/main" id="{196F2F74-392A-EA50-26EA-5E61F88C34F7}"/>
              </a:ext>
            </a:extLst>
          </p:cNvPr>
          <p:cNvSpPr txBox="1">
            <a:spLocks/>
          </p:cNvSpPr>
          <p:nvPr/>
        </p:nvSpPr>
        <p:spPr>
          <a:xfrm>
            <a:off x="512400" y="971890"/>
            <a:ext cx="11473200" cy="2728554"/>
          </a:xfrm>
          <a:prstGeom prst="rect">
            <a:avLst/>
          </a:prstGeom>
        </p:spPr>
        <p:txBody>
          <a:bodyPr vert="horz" lIns="0" tIns="0" rIns="0" bIns="0" rtlCol="0" anchor="t" anchorCtr="0">
            <a:noAutofit/>
          </a:bodyPr>
          <a:lstStyle>
            <a:lvl1pPr marL="0" indent="0" algn="l" defTabSz="215900" rtl="0" eaLnBrk="1" fontAlgn="base" hangingPunct="1">
              <a:lnSpc>
                <a:spcPct val="100000"/>
              </a:lnSpc>
              <a:spcBef>
                <a:spcPct val="0"/>
              </a:spcBef>
              <a:spcAft>
                <a:spcPct val="0"/>
              </a:spcAft>
              <a:buClr>
                <a:schemeClr val="tx2"/>
              </a:buClr>
              <a:buFontTx/>
              <a:buNone/>
              <a:tabLst>
                <a:tab pos="215900" algn="l"/>
              </a:tabLst>
              <a:defRPr sz="2000" b="1" kern="1200">
                <a:solidFill>
                  <a:schemeClr val="tx1"/>
                </a:solidFill>
                <a:latin typeface="+mn-lt"/>
                <a:ea typeface="+mn-ea"/>
                <a:cs typeface="Arial" panose="020B0604020202020204" pitchFamily="34" charset="0"/>
              </a:defRPr>
            </a:lvl1pPr>
            <a:lvl2pPr marL="457200" indent="0" algn="l" rtl="0" eaLnBrk="1" fontAlgn="base" hangingPunct="1">
              <a:spcBef>
                <a:spcPct val="0"/>
              </a:spcBef>
              <a:spcAft>
                <a:spcPct val="0"/>
              </a:spcAft>
              <a:buClr>
                <a:schemeClr val="tx2"/>
              </a:buClr>
              <a:buFontTx/>
              <a:buNone/>
              <a:tabLst>
                <a:tab pos="431800" algn="l"/>
              </a:tabLst>
              <a:defRPr sz="1800" kern="1200">
                <a:solidFill>
                  <a:schemeClr val="tx1"/>
                </a:solidFill>
                <a:latin typeface="+mn-lt"/>
                <a:ea typeface="+mn-ea"/>
                <a:cs typeface="Arial" panose="020B0604020202020204" pitchFamily="34" charset="0"/>
              </a:defRPr>
            </a:lvl2pPr>
            <a:lvl3pPr marL="914400" indent="0" algn="l" defTabSz="215900" rtl="0" eaLnBrk="1" fontAlgn="base" hangingPunct="1">
              <a:spcBef>
                <a:spcPct val="0"/>
              </a:spcBef>
              <a:spcAft>
                <a:spcPct val="0"/>
              </a:spcAft>
              <a:buClr>
                <a:schemeClr val="tx2"/>
              </a:buClr>
              <a:buSzPct val="80000"/>
              <a:buFontTx/>
              <a:buNone/>
              <a:tabLst>
                <a:tab pos="647700" algn="l"/>
              </a:tabLst>
              <a:defRPr sz="1800" kern="1200">
                <a:solidFill>
                  <a:schemeClr val="tx1"/>
                </a:solidFill>
                <a:latin typeface="+mn-lt"/>
                <a:ea typeface="+mn-ea"/>
                <a:cs typeface="Arial" panose="020B0604020202020204" pitchFamily="34" charset="0"/>
              </a:defRPr>
            </a:lvl3pPr>
            <a:lvl4pPr marL="1371600" indent="0" algn="l" defTabSz="215900" rtl="0" eaLnBrk="1" fontAlgn="base" hangingPunct="1">
              <a:spcBef>
                <a:spcPct val="0"/>
              </a:spcBef>
              <a:spcAft>
                <a:spcPct val="0"/>
              </a:spcAft>
              <a:buClr>
                <a:schemeClr val="tx2"/>
              </a:buClr>
              <a:buSzPct val="100000"/>
              <a:buFontTx/>
              <a:buNone/>
              <a:tabLst>
                <a:tab pos="863600" algn="l"/>
              </a:tabLst>
              <a:defRPr lang="de-DE" sz="1800" kern="1200">
                <a:solidFill>
                  <a:schemeClr val="tx1"/>
                </a:solidFill>
                <a:latin typeface="+mn-lt"/>
                <a:ea typeface="+mn-ea"/>
                <a:cs typeface="Arial" panose="020B0604020202020204" pitchFamily="34" charset="0"/>
              </a:defRPr>
            </a:lvl4pPr>
            <a:lvl5pPr marL="1828800" indent="0" algn="l" rtl="0" eaLnBrk="1" fontAlgn="base" hangingPunct="1">
              <a:lnSpc>
                <a:spcPct val="90000"/>
              </a:lnSpc>
              <a:spcBef>
                <a:spcPct val="0"/>
              </a:spcBef>
              <a:spcAft>
                <a:spcPct val="0"/>
              </a:spcAft>
              <a:buClr>
                <a:schemeClr val="tx2"/>
              </a:buClr>
              <a:buFontTx/>
              <a:buNone/>
              <a:tabLst>
                <a:tab pos="895350" algn="l"/>
              </a:tabLst>
              <a:defRPr lang="de-DE" sz="18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863600" indent="-215900" algn="l" defTabSz="914400" rtl="0" eaLnBrk="1" latinLnBrk="0" hangingPunct="1">
              <a:lnSpc>
                <a:spcPct val="90000"/>
              </a:lnSpc>
              <a:spcBef>
                <a:spcPts val="0"/>
              </a:spcBef>
              <a:buFont typeface="Arial" panose="020B0604020202020204" pitchFamily="34" charset="0"/>
              <a:buChar char="-"/>
              <a:defRPr lang="de-DE" sz="1600" kern="1200" dirty="0" smtClean="0">
                <a:solidFill>
                  <a:schemeClr val="tx1"/>
                </a:solidFill>
                <a:latin typeface="+mn-lt"/>
                <a:ea typeface="+mn-ea"/>
                <a:cs typeface="Arial" panose="020B0604020202020204" pitchFamily="34" charset="0"/>
              </a:defRPr>
            </a:lvl9pPr>
          </a:lstStyle>
          <a:p>
            <a:pPr marL="342900" indent="-342900">
              <a:lnSpc>
                <a:spcPct val="150000"/>
              </a:lnSpc>
              <a:spcBef>
                <a:spcPts val="600"/>
              </a:spcBef>
              <a:buFont typeface="Arial"/>
              <a:buChar char="•"/>
            </a:pPr>
            <a:r>
              <a:rPr lang="en-US" b="0">
                <a:cs typeface="Arial"/>
              </a:rPr>
              <a:t>Based on </a:t>
            </a:r>
            <a:r>
              <a:rPr lang="en-US" b="0" err="1">
                <a:cs typeface="Arial"/>
              </a:rPr>
              <a:t>SpaGCN</a:t>
            </a:r>
            <a:r>
              <a:rPr lang="en-US" b="0">
                <a:cs typeface="Arial"/>
              </a:rPr>
              <a:t> [1]</a:t>
            </a:r>
            <a:endParaRPr lang="en-US" noProof="0"/>
          </a:p>
          <a:p>
            <a:pPr marL="342900" indent="-342900">
              <a:lnSpc>
                <a:spcPct val="150000"/>
              </a:lnSpc>
              <a:spcBef>
                <a:spcPts val="600"/>
              </a:spcBef>
              <a:buFont typeface="Arial"/>
              <a:buChar char="•"/>
            </a:pPr>
            <a:r>
              <a:rPr lang="en-US" b="0" err="1">
                <a:cs typeface="Arial"/>
              </a:rPr>
              <a:t>SpaGCN</a:t>
            </a:r>
            <a:r>
              <a:rPr lang="en-US" b="0">
                <a:cs typeface="Arial"/>
              </a:rPr>
              <a:t> key insight: </a:t>
            </a:r>
            <a:r>
              <a:rPr lang="en-US" b="0">
                <a:ea typeface="+mn-lt"/>
                <a:cs typeface="+mn-lt"/>
              </a:rPr>
              <a:t>Embed histology into a third coordinate so that two spots are “close” only if they’re both spatially and histologically similar</a:t>
            </a:r>
            <a:endParaRPr lang="en-US" b="0" noProof="0">
              <a:ea typeface="+mn-lt"/>
              <a:cs typeface="+mn-lt"/>
            </a:endParaRPr>
          </a:p>
          <a:p>
            <a:pPr marL="342900" indent="-342900">
              <a:buFont typeface="Arial,Sans-Serif"/>
              <a:buChar char="•"/>
            </a:pPr>
            <a:endParaRPr lang="en-US" b="0"/>
          </a:p>
          <a:p>
            <a:pPr marL="342900" indent="-342900">
              <a:buFont typeface="Arial"/>
              <a:buChar char="•"/>
            </a:pPr>
            <a:endParaRPr lang="en-US" b="0"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a:p>
          <a:p>
            <a:endParaRPr lang="en-US"/>
          </a:p>
        </p:txBody>
      </p:sp>
      <p:pic>
        <p:nvPicPr>
          <p:cNvPr id="7" name="Picture 6" descr="A black text on a white background&#10;&#10;AI-generated content may be incorrect.">
            <a:extLst>
              <a:ext uri="{FF2B5EF4-FFF2-40B4-BE49-F238E27FC236}">
                <a16:creationId xmlns:a16="http://schemas.microsoft.com/office/drawing/2014/main" id="{0AC5A291-FCDE-4BF1-C202-CEAEC31966EC}"/>
              </a:ext>
            </a:extLst>
          </p:cNvPr>
          <p:cNvPicPr>
            <a:picLocks noChangeAspect="1"/>
          </p:cNvPicPr>
          <p:nvPr/>
        </p:nvPicPr>
        <p:blipFill>
          <a:blip r:embed="rId3"/>
          <a:stretch>
            <a:fillRect/>
          </a:stretch>
        </p:blipFill>
        <p:spPr>
          <a:xfrm>
            <a:off x="4036257" y="3719591"/>
            <a:ext cx="2108305" cy="455640"/>
          </a:xfrm>
          <a:prstGeom prst="rect">
            <a:avLst/>
          </a:prstGeom>
        </p:spPr>
      </p:pic>
      <p:pic>
        <p:nvPicPr>
          <p:cNvPr id="8" name="Picture 7" descr="A black text with a white background&#10;&#10;AI-generated content may be incorrect.">
            <a:extLst>
              <a:ext uri="{FF2B5EF4-FFF2-40B4-BE49-F238E27FC236}">
                <a16:creationId xmlns:a16="http://schemas.microsoft.com/office/drawing/2014/main" id="{44CFA64E-323C-E903-8CC5-61FFD8F5F8AD}"/>
              </a:ext>
            </a:extLst>
          </p:cNvPr>
          <p:cNvPicPr>
            <a:picLocks noChangeAspect="1"/>
          </p:cNvPicPr>
          <p:nvPr/>
        </p:nvPicPr>
        <p:blipFill>
          <a:blip r:embed="rId4"/>
          <a:stretch>
            <a:fillRect/>
          </a:stretch>
        </p:blipFill>
        <p:spPr>
          <a:xfrm>
            <a:off x="7290840" y="3197902"/>
            <a:ext cx="1145500" cy="437214"/>
          </a:xfrm>
          <a:prstGeom prst="rect">
            <a:avLst/>
          </a:prstGeom>
        </p:spPr>
      </p:pic>
      <p:pic>
        <p:nvPicPr>
          <p:cNvPr id="9" name="Picture 8" descr="A black and white image of a molecule&#10;&#10;AI-generated content may be incorrect.">
            <a:extLst>
              <a:ext uri="{FF2B5EF4-FFF2-40B4-BE49-F238E27FC236}">
                <a16:creationId xmlns:a16="http://schemas.microsoft.com/office/drawing/2014/main" id="{2A70CA80-6419-5912-9176-BB7DB6C6B9FE}"/>
              </a:ext>
            </a:extLst>
          </p:cNvPr>
          <p:cNvPicPr>
            <a:picLocks noChangeAspect="1"/>
          </p:cNvPicPr>
          <p:nvPr/>
        </p:nvPicPr>
        <p:blipFill>
          <a:blip r:embed="rId5"/>
          <a:stretch>
            <a:fillRect/>
          </a:stretch>
        </p:blipFill>
        <p:spPr>
          <a:xfrm>
            <a:off x="9686925" y="3702569"/>
            <a:ext cx="1087726" cy="1076795"/>
          </a:xfrm>
          <a:prstGeom prst="rect">
            <a:avLst/>
          </a:prstGeom>
        </p:spPr>
      </p:pic>
      <p:pic>
        <p:nvPicPr>
          <p:cNvPr id="11" name="Picture 10" descr="A black text with a white background&#10;&#10;AI-generated content may be incorrect.">
            <a:extLst>
              <a:ext uri="{FF2B5EF4-FFF2-40B4-BE49-F238E27FC236}">
                <a16:creationId xmlns:a16="http://schemas.microsoft.com/office/drawing/2014/main" id="{F7C9A3DE-736F-3807-5EE9-8D5DF02C07C1}"/>
              </a:ext>
            </a:extLst>
          </p:cNvPr>
          <p:cNvPicPr>
            <a:picLocks noChangeAspect="1"/>
          </p:cNvPicPr>
          <p:nvPr/>
        </p:nvPicPr>
        <p:blipFill>
          <a:blip r:embed="rId6"/>
          <a:stretch>
            <a:fillRect/>
          </a:stretch>
        </p:blipFill>
        <p:spPr>
          <a:xfrm>
            <a:off x="8871835" y="3214531"/>
            <a:ext cx="3105150" cy="366479"/>
          </a:xfrm>
          <a:prstGeom prst="rect">
            <a:avLst/>
          </a:prstGeom>
        </p:spPr>
      </p:pic>
      <p:sp>
        <p:nvSpPr>
          <p:cNvPr id="14" name="TextBox 13">
            <a:extLst>
              <a:ext uri="{FF2B5EF4-FFF2-40B4-BE49-F238E27FC236}">
                <a16:creationId xmlns:a16="http://schemas.microsoft.com/office/drawing/2014/main" id="{D68FCECF-9DCA-2F96-FB2C-E06BE9337A9D}"/>
              </a:ext>
            </a:extLst>
          </p:cNvPr>
          <p:cNvSpPr txBox="1"/>
          <p:nvPr/>
        </p:nvSpPr>
        <p:spPr>
          <a:xfrm>
            <a:off x="357151" y="5174383"/>
            <a:ext cx="9947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15900" indent="-215900" defTabSz="215900" eaLnBrk="1" hangingPunct="1">
              <a:buClr>
                <a:schemeClr val="tx2"/>
              </a:buClr>
              <a:buFont typeface="Arial" charset="0"/>
              <a:buChar char="•"/>
              <a:tabLst>
                <a:tab pos="215900" algn="l"/>
              </a:tabLst>
            </a:pPr>
            <a:r>
              <a:rPr lang="en-US">
                <a:latin typeface="Arial"/>
                <a:cs typeface="Arial"/>
              </a:rPr>
              <a:t>Idea: Additional spatial information could aid cell type prediction</a:t>
            </a:r>
            <a:endParaRPr lang="en-US"/>
          </a:p>
        </p:txBody>
      </p:sp>
      <p:sp>
        <p:nvSpPr>
          <p:cNvPr id="10" name="Textplatzhalter 2">
            <a:extLst>
              <a:ext uri="{FF2B5EF4-FFF2-40B4-BE49-F238E27FC236}">
                <a16:creationId xmlns:a16="http://schemas.microsoft.com/office/drawing/2014/main" id="{E2E58668-6C68-DF8B-18CE-32297737628E}"/>
              </a:ext>
            </a:extLst>
          </p:cNvPr>
          <p:cNvSpPr txBox="1">
            <a:spLocks/>
          </p:cNvSpPr>
          <p:nvPr/>
        </p:nvSpPr>
        <p:spPr>
          <a:xfrm>
            <a:off x="524891" y="2533364"/>
            <a:ext cx="7038610" cy="3103309"/>
          </a:xfrm>
          <a:prstGeom prst="rect">
            <a:avLst/>
          </a:prstGeom>
        </p:spPr>
        <p:txBody>
          <a:bodyPr vert="horz" lIns="0" tIns="0" rIns="0" bIns="0" rtlCol="0" anchor="t" anchorCtr="0">
            <a:noAutofit/>
          </a:bodyPr>
          <a:lstStyle>
            <a:lvl1pPr marL="0" indent="0" algn="l" defTabSz="215900" rtl="0" eaLnBrk="1" fontAlgn="base" hangingPunct="1">
              <a:lnSpc>
                <a:spcPct val="100000"/>
              </a:lnSpc>
              <a:spcBef>
                <a:spcPct val="0"/>
              </a:spcBef>
              <a:spcAft>
                <a:spcPct val="0"/>
              </a:spcAft>
              <a:buClr>
                <a:schemeClr val="tx2"/>
              </a:buClr>
              <a:buFontTx/>
              <a:buNone/>
              <a:tabLst>
                <a:tab pos="215900" algn="l"/>
              </a:tabLst>
              <a:defRPr sz="2000" b="1" kern="1200">
                <a:solidFill>
                  <a:schemeClr val="tx1"/>
                </a:solidFill>
                <a:latin typeface="+mn-lt"/>
                <a:ea typeface="+mn-ea"/>
                <a:cs typeface="Arial" panose="020B0604020202020204" pitchFamily="34" charset="0"/>
              </a:defRPr>
            </a:lvl1pPr>
            <a:lvl2pPr marL="457200" indent="0" algn="l" rtl="0" eaLnBrk="1" fontAlgn="base" hangingPunct="1">
              <a:spcBef>
                <a:spcPct val="0"/>
              </a:spcBef>
              <a:spcAft>
                <a:spcPct val="0"/>
              </a:spcAft>
              <a:buClr>
                <a:schemeClr val="tx2"/>
              </a:buClr>
              <a:buFontTx/>
              <a:buNone/>
              <a:tabLst>
                <a:tab pos="431800" algn="l"/>
              </a:tabLst>
              <a:defRPr sz="1800" kern="1200">
                <a:solidFill>
                  <a:schemeClr val="tx1"/>
                </a:solidFill>
                <a:latin typeface="+mn-lt"/>
                <a:ea typeface="+mn-ea"/>
                <a:cs typeface="Arial" panose="020B0604020202020204" pitchFamily="34" charset="0"/>
              </a:defRPr>
            </a:lvl2pPr>
            <a:lvl3pPr marL="914400" indent="0" algn="l" defTabSz="215900" rtl="0" eaLnBrk="1" fontAlgn="base" hangingPunct="1">
              <a:spcBef>
                <a:spcPct val="0"/>
              </a:spcBef>
              <a:spcAft>
                <a:spcPct val="0"/>
              </a:spcAft>
              <a:buClr>
                <a:schemeClr val="tx2"/>
              </a:buClr>
              <a:buSzPct val="80000"/>
              <a:buFontTx/>
              <a:buNone/>
              <a:tabLst>
                <a:tab pos="647700" algn="l"/>
              </a:tabLst>
              <a:defRPr sz="1800" kern="1200">
                <a:solidFill>
                  <a:schemeClr val="tx1"/>
                </a:solidFill>
                <a:latin typeface="+mn-lt"/>
                <a:ea typeface="+mn-ea"/>
                <a:cs typeface="Arial" panose="020B0604020202020204" pitchFamily="34" charset="0"/>
              </a:defRPr>
            </a:lvl3pPr>
            <a:lvl4pPr marL="1371600" indent="0" algn="l" defTabSz="215900" rtl="0" eaLnBrk="1" fontAlgn="base" hangingPunct="1">
              <a:spcBef>
                <a:spcPct val="0"/>
              </a:spcBef>
              <a:spcAft>
                <a:spcPct val="0"/>
              </a:spcAft>
              <a:buClr>
                <a:schemeClr val="tx2"/>
              </a:buClr>
              <a:buSzPct val="100000"/>
              <a:buFontTx/>
              <a:buNone/>
              <a:tabLst>
                <a:tab pos="863600" algn="l"/>
              </a:tabLst>
              <a:defRPr lang="de-DE" sz="1800" kern="1200">
                <a:solidFill>
                  <a:schemeClr val="tx1"/>
                </a:solidFill>
                <a:latin typeface="+mn-lt"/>
                <a:ea typeface="+mn-ea"/>
                <a:cs typeface="Arial" panose="020B0604020202020204" pitchFamily="34" charset="0"/>
              </a:defRPr>
            </a:lvl4pPr>
            <a:lvl5pPr marL="1828800" indent="0" algn="l" rtl="0" eaLnBrk="1" fontAlgn="base" hangingPunct="1">
              <a:lnSpc>
                <a:spcPct val="90000"/>
              </a:lnSpc>
              <a:spcBef>
                <a:spcPct val="0"/>
              </a:spcBef>
              <a:spcAft>
                <a:spcPct val="0"/>
              </a:spcAft>
              <a:buClr>
                <a:schemeClr val="tx2"/>
              </a:buClr>
              <a:buFontTx/>
              <a:buNone/>
              <a:tabLst>
                <a:tab pos="895350" algn="l"/>
              </a:tabLst>
              <a:defRPr lang="de-DE" sz="18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863600" indent="-215900" algn="l" defTabSz="914400" rtl="0" eaLnBrk="1" latinLnBrk="0" hangingPunct="1">
              <a:lnSpc>
                <a:spcPct val="90000"/>
              </a:lnSpc>
              <a:spcBef>
                <a:spcPts val="0"/>
              </a:spcBef>
              <a:buFont typeface="Arial" panose="020B0604020202020204" pitchFamily="34" charset="0"/>
              <a:buChar char="-"/>
              <a:defRPr lang="de-DE" sz="1600" kern="1200" dirty="0" smtClean="0">
                <a:solidFill>
                  <a:schemeClr val="tx1"/>
                </a:solidFill>
                <a:latin typeface="+mn-lt"/>
                <a:ea typeface="+mn-ea"/>
                <a:cs typeface="Arial" panose="020B0604020202020204" pitchFamily="34" charset="0"/>
              </a:defRPr>
            </a:lvl9pPr>
          </a:lstStyle>
          <a:p>
            <a:pPr marL="342900" indent="-342900">
              <a:lnSpc>
                <a:spcPct val="150000"/>
              </a:lnSpc>
              <a:spcBef>
                <a:spcPts val="600"/>
              </a:spcBef>
              <a:buFont typeface="Arial"/>
              <a:buChar char="•"/>
            </a:pPr>
            <a:r>
              <a:rPr lang="en-US" b="0">
                <a:cs typeface="Arial"/>
              </a:rPr>
              <a:t>Set up undirected graph:</a:t>
            </a:r>
            <a:endParaRPr lang="en-US" b="0"/>
          </a:p>
          <a:p>
            <a:pPr marL="800100" lvl="1" indent="-342900">
              <a:buFont typeface="Arial,Sans-Serif"/>
              <a:buChar char="•"/>
            </a:pPr>
            <a:r>
              <a:rPr lang="en-US">
                <a:cs typeface="Arial"/>
              </a:rPr>
              <a:t>One node per patch</a:t>
            </a:r>
          </a:p>
          <a:p>
            <a:pPr marL="800100" lvl="1" indent="-342900">
              <a:buFont typeface="Arial,Sans-Serif"/>
              <a:buChar char="•"/>
            </a:pPr>
            <a:r>
              <a:rPr lang="en-US">
                <a:cs typeface="Arial"/>
              </a:rPr>
              <a:t>Defining distance: Use first PCA component of histology embedding</a:t>
            </a:r>
          </a:p>
          <a:p>
            <a:pPr marL="800100" lvl="1" indent="-342900">
              <a:buFont typeface="Arial,Sans-Serif"/>
              <a:buChar char="•"/>
            </a:pPr>
            <a:r>
              <a:rPr lang="en-US">
                <a:cs typeface="Arial"/>
              </a:rPr>
              <a:t>3-Points for each node:</a:t>
            </a:r>
          </a:p>
          <a:p>
            <a:pPr marL="800100" lvl="1" indent="-342900">
              <a:buFont typeface="Arial,Sans-Serif"/>
              <a:buChar char="•"/>
            </a:pPr>
            <a:r>
              <a:rPr lang="en-US">
                <a:cs typeface="Arial"/>
              </a:rPr>
              <a:t>Build graph via 8-NN</a:t>
            </a:r>
            <a:endParaRPr lang="en-US"/>
          </a:p>
          <a:p>
            <a:pPr lvl="1"/>
            <a:endParaRPr lang="en-US" b="0" noProof="0"/>
          </a:p>
          <a:p>
            <a:pPr marL="342900" indent="-342900">
              <a:buFont typeface="Arial"/>
              <a:buChar char="•"/>
            </a:pPr>
            <a:endParaRPr lang="en-US" b="0" noProof="0"/>
          </a:p>
          <a:p>
            <a:pPr marL="342900" indent="-342900">
              <a:buFont typeface="Arial"/>
              <a:buChar char="•"/>
            </a:pPr>
            <a:endParaRPr lang="en-US"/>
          </a:p>
          <a:p>
            <a:pPr marL="342900" indent="-342900">
              <a:buFont typeface="Arial"/>
              <a:buChar char="•"/>
            </a:pPr>
            <a:endParaRPr lang="en-US"/>
          </a:p>
          <a:p>
            <a:pPr marL="342900" indent="-342900">
              <a:buFont typeface="Arial"/>
              <a:buChar char="•"/>
            </a:pPr>
            <a:endParaRPr lang="en-US"/>
          </a:p>
          <a:p>
            <a:endParaRPr lang="en-US"/>
          </a:p>
        </p:txBody>
      </p:sp>
    </p:spTree>
    <p:extLst>
      <p:ext uri="{BB962C8B-B14F-4D97-AF65-F5344CB8AC3E}">
        <p14:creationId xmlns:p14="http://schemas.microsoft.com/office/powerpoint/2010/main" val="1486235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B196B-F0C4-6E76-972D-A50DF5C472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F2A9CF9-B887-0448-91DB-FAF850DE7E7B}"/>
              </a:ext>
            </a:extLst>
          </p:cNvPr>
          <p:cNvSpPr>
            <a:spLocks noGrp="1"/>
          </p:cNvSpPr>
          <p:nvPr>
            <p:ph type="title"/>
          </p:nvPr>
        </p:nvSpPr>
        <p:spPr/>
        <p:txBody>
          <a:bodyPr/>
          <a:lstStyle/>
          <a:p>
            <a:r>
              <a:rPr lang="en-US" noProof="0">
                <a:cs typeface="Arial"/>
              </a:rPr>
              <a:t>Classification: Histology + Gene Expression</a:t>
            </a:r>
            <a:r>
              <a:rPr lang="en-US">
                <a:cs typeface="Arial"/>
              </a:rPr>
              <a:t> – Results</a:t>
            </a:r>
            <a:endParaRPr lang="en-US" noProof="0"/>
          </a:p>
        </p:txBody>
      </p:sp>
      <p:sp>
        <p:nvSpPr>
          <p:cNvPr id="3" name="Textplatzhalter 2">
            <a:extLst>
              <a:ext uri="{FF2B5EF4-FFF2-40B4-BE49-F238E27FC236}">
                <a16:creationId xmlns:a16="http://schemas.microsoft.com/office/drawing/2014/main" id="{C33B3C45-2CD3-5BCA-A4F1-26AB3CD86B32}"/>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sp>
        <p:nvSpPr>
          <p:cNvPr id="8" name="TextBox 7">
            <a:extLst>
              <a:ext uri="{FF2B5EF4-FFF2-40B4-BE49-F238E27FC236}">
                <a16:creationId xmlns:a16="http://schemas.microsoft.com/office/drawing/2014/main" id="{3783A156-771F-C439-AC96-712D1104AE15}"/>
              </a:ext>
            </a:extLst>
          </p:cNvPr>
          <p:cNvSpPr txBox="1"/>
          <p:nvPr/>
        </p:nvSpPr>
        <p:spPr>
          <a:xfrm>
            <a:off x="357151" y="5111538"/>
            <a:ext cx="99475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a:tabLst>
                <a:tab pos="215900" algn="l"/>
              </a:tabLst>
            </a:pPr>
            <a:r>
              <a:rPr lang="en-US">
                <a:latin typeface="Arial"/>
                <a:cs typeface="Arial"/>
              </a:rPr>
              <a:t>→ Standard autoencoder performs comparably to pure histology</a:t>
            </a:r>
            <a:endParaRPr lang="en-US"/>
          </a:p>
          <a:p>
            <a:pPr defTabSz="215900">
              <a:tabLst>
                <a:tab pos="215900" algn="l"/>
              </a:tabLst>
            </a:pPr>
            <a:r>
              <a:rPr lang="en-US">
                <a:latin typeface="Arial"/>
                <a:cs typeface="Arial"/>
              </a:rPr>
              <a:t>→ Graph based approach improves scores</a:t>
            </a:r>
            <a:endParaRPr lang="en-US"/>
          </a:p>
          <a:p>
            <a:pPr defTabSz="215900">
              <a:tabLst>
                <a:tab pos="215900" algn="l"/>
              </a:tabLst>
            </a:pPr>
            <a:r>
              <a:rPr lang="en-US">
                <a:latin typeface="Arial"/>
                <a:cs typeface="Arial"/>
              </a:rPr>
              <a:t>→ Slight improvement over pure histology approach </a:t>
            </a:r>
          </a:p>
        </p:txBody>
      </p:sp>
      <p:pic>
        <p:nvPicPr>
          <p:cNvPr id="9" name="Picture 8">
            <a:extLst>
              <a:ext uri="{FF2B5EF4-FFF2-40B4-BE49-F238E27FC236}">
                <a16:creationId xmlns:a16="http://schemas.microsoft.com/office/drawing/2014/main" id="{C5C8EFDA-A031-A1FE-3E20-43C97CA6E7C5}"/>
              </a:ext>
            </a:extLst>
          </p:cNvPr>
          <p:cNvPicPr>
            <a:picLocks noChangeAspect="1"/>
          </p:cNvPicPr>
          <p:nvPr/>
        </p:nvPicPr>
        <p:blipFill>
          <a:blip r:embed="rId3"/>
          <a:stretch>
            <a:fillRect/>
          </a:stretch>
        </p:blipFill>
        <p:spPr>
          <a:xfrm>
            <a:off x="2073639" y="956268"/>
            <a:ext cx="8044722" cy="4021070"/>
          </a:xfrm>
          <a:prstGeom prst="rect">
            <a:avLst/>
          </a:prstGeom>
        </p:spPr>
      </p:pic>
    </p:spTree>
    <p:extLst>
      <p:ext uri="{BB962C8B-B14F-4D97-AF65-F5344CB8AC3E}">
        <p14:creationId xmlns:p14="http://schemas.microsoft.com/office/powerpoint/2010/main" val="1787308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900CD-9FAC-87A5-B261-ACEC5229390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8D19CED-09EB-EE45-C4FA-79FE2355975F}"/>
              </a:ext>
            </a:extLst>
          </p:cNvPr>
          <p:cNvSpPr>
            <a:spLocks noGrp="1"/>
          </p:cNvSpPr>
          <p:nvPr>
            <p:ph type="title"/>
          </p:nvPr>
        </p:nvSpPr>
        <p:spPr/>
        <p:txBody>
          <a:bodyPr/>
          <a:lstStyle/>
          <a:p>
            <a:r>
              <a:rPr lang="en-US" noProof="0">
                <a:cs typeface="Arial"/>
              </a:rPr>
              <a:t>Conclusion</a:t>
            </a:r>
            <a:endParaRPr lang="en-US" noProof="0"/>
          </a:p>
        </p:txBody>
      </p:sp>
      <p:sp>
        <p:nvSpPr>
          <p:cNvPr id="3" name="Textplatzhalter 2">
            <a:extLst>
              <a:ext uri="{FF2B5EF4-FFF2-40B4-BE49-F238E27FC236}">
                <a16:creationId xmlns:a16="http://schemas.microsoft.com/office/drawing/2014/main" id="{DE19EBFE-AD61-5B28-C5BB-471A7486DB3C}"/>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sp>
        <p:nvSpPr>
          <p:cNvPr id="5" name="Textplatzhalter 2">
            <a:extLst>
              <a:ext uri="{FF2B5EF4-FFF2-40B4-BE49-F238E27FC236}">
                <a16:creationId xmlns:a16="http://schemas.microsoft.com/office/drawing/2014/main" id="{616464E8-B689-3A79-D977-A31EF01032D5}"/>
              </a:ext>
            </a:extLst>
          </p:cNvPr>
          <p:cNvSpPr txBox="1">
            <a:spLocks/>
          </p:cNvSpPr>
          <p:nvPr/>
        </p:nvSpPr>
        <p:spPr>
          <a:xfrm>
            <a:off x="512400" y="971890"/>
            <a:ext cx="6619847" cy="5201931"/>
          </a:xfrm>
          <a:prstGeom prst="rect">
            <a:avLst/>
          </a:prstGeom>
        </p:spPr>
        <p:txBody>
          <a:bodyPr vert="horz" lIns="0" tIns="0" rIns="0" bIns="0" rtlCol="0" anchor="t" anchorCtr="0">
            <a:noAutofit/>
          </a:bodyPr>
          <a:lstStyle>
            <a:lvl1pPr marL="0" indent="0" algn="l" defTabSz="215900" rtl="0" eaLnBrk="1" fontAlgn="base" hangingPunct="1">
              <a:lnSpc>
                <a:spcPct val="100000"/>
              </a:lnSpc>
              <a:spcBef>
                <a:spcPct val="0"/>
              </a:spcBef>
              <a:spcAft>
                <a:spcPct val="0"/>
              </a:spcAft>
              <a:buClr>
                <a:schemeClr val="tx2"/>
              </a:buClr>
              <a:buFontTx/>
              <a:buNone/>
              <a:tabLst>
                <a:tab pos="215900" algn="l"/>
              </a:tabLst>
              <a:defRPr sz="2000" b="1" kern="1200">
                <a:solidFill>
                  <a:schemeClr val="tx1"/>
                </a:solidFill>
                <a:latin typeface="+mn-lt"/>
                <a:ea typeface="+mn-ea"/>
                <a:cs typeface="Arial" panose="020B0604020202020204" pitchFamily="34" charset="0"/>
              </a:defRPr>
            </a:lvl1pPr>
            <a:lvl2pPr marL="457200" indent="0" algn="l" rtl="0" eaLnBrk="1" fontAlgn="base" hangingPunct="1">
              <a:spcBef>
                <a:spcPct val="0"/>
              </a:spcBef>
              <a:spcAft>
                <a:spcPct val="0"/>
              </a:spcAft>
              <a:buClr>
                <a:schemeClr val="tx2"/>
              </a:buClr>
              <a:buFontTx/>
              <a:buNone/>
              <a:tabLst>
                <a:tab pos="431800" algn="l"/>
              </a:tabLst>
              <a:defRPr sz="1800" kern="1200">
                <a:solidFill>
                  <a:schemeClr val="tx1"/>
                </a:solidFill>
                <a:latin typeface="+mn-lt"/>
                <a:ea typeface="+mn-ea"/>
                <a:cs typeface="Arial" panose="020B0604020202020204" pitchFamily="34" charset="0"/>
              </a:defRPr>
            </a:lvl2pPr>
            <a:lvl3pPr marL="914400" indent="0" algn="l" defTabSz="215900" rtl="0" eaLnBrk="1" fontAlgn="base" hangingPunct="1">
              <a:spcBef>
                <a:spcPct val="0"/>
              </a:spcBef>
              <a:spcAft>
                <a:spcPct val="0"/>
              </a:spcAft>
              <a:buClr>
                <a:schemeClr val="tx2"/>
              </a:buClr>
              <a:buSzPct val="80000"/>
              <a:buFontTx/>
              <a:buNone/>
              <a:tabLst>
                <a:tab pos="647700" algn="l"/>
              </a:tabLst>
              <a:defRPr sz="1800" kern="1200">
                <a:solidFill>
                  <a:schemeClr val="tx1"/>
                </a:solidFill>
                <a:latin typeface="+mn-lt"/>
                <a:ea typeface="+mn-ea"/>
                <a:cs typeface="Arial" panose="020B0604020202020204" pitchFamily="34" charset="0"/>
              </a:defRPr>
            </a:lvl3pPr>
            <a:lvl4pPr marL="1371600" indent="0" algn="l" defTabSz="215900" rtl="0" eaLnBrk="1" fontAlgn="base" hangingPunct="1">
              <a:spcBef>
                <a:spcPct val="0"/>
              </a:spcBef>
              <a:spcAft>
                <a:spcPct val="0"/>
              </a:spcAft>
              <a:buClr>
                <a:schemeClr val="tx2"/>
              </a:buClr>
              <a:buSzPct val="100000"/>
              <a:buFontTx/>
              <a:buNone/>
              <a:tabLst>
                <a:tab pos="863600" algn="l"/>
              </a:tabLst>
              <a:defRPr lang="de-DE" sz="1800" kern="1200">
                <a:solidFill>
                  <a:schemeClr val="tx1"/>
                </a:solidFill>
                <a:latin typeface="+mn-lt"/>
                <a:ea typeface="+mn-ea"/>
                <a:cs typeface="Arial" panose="020B0604020202020204" pitchFamily="34" charset="0"/>
              </a:defRPr>
            </a:lvl4pPr>
            <a:lvl5pPr marL="1828800" indent="0" algn="l" rtl="0" eaLnBrk="1" fontAlgn="base" hangingPunct="1">
              <a:lnSpc>
                <a:spcPct val="90000"/>
              </a:lnSpc>
              <a:spcBef>
                <a:spcPct val="0"/>
              </a:spcBef>
              <a:spcAft>
                <a:spcPct val="0"/>
              </a:spcAft>
              <a:buClr>
                <a:schemeClr val="tx2"/>
              </a:buClr>
              <a:buFontTx/>
              <a:buNone/>
              <a:tabLst>
                <a:tab pos="895350" algn="l"/>
              </a:tabLst>
              <a:defRPr lang="de-DE" sz="18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863600" indent="-215900" algn="l" defTabSz="914400" rtl="0" eaLnBrk="1" latinLnBrk="0" hangingPunct="1">
              <a:lnSpc>
                <a:spcPct val="90000"/>
              </a:lnSpc>
              <a:spcBef>
                <a:spcPts val="0"/>
              </a:spcBef>
              <a:buFont typeface="Arial" panose="020B0604020202020204" pitchFamily="34" charset="0"/>
              <a:buChar char="-"/>
              <a:defRPr lang="de-DE" sz="1600" kern="1200" dirty="0" smtClean="0">
                <a:solidFill>
                  <a:schemeClr val="tx1"/>
                </a:solidFill>
                <a:latin typeface="+mn-lt"/>
                <a:ea typeface="+mn-ea"/>
                <a:cs typeface="Arial" panose="020B0604020202020204" pitchFamily="34" charset="0"/>
              </a:defRPr>
            </a:lvl9pPr>
          </a:lstStyle>
          <a:p>
            <a:pPr marL="342900" indent="-342900">
              <a:lnSpc>
                <a:spcPct val="150000"/>
              </a:lnSpc>
              <a:spcBef>
                <a:spcPts val="600"/>
              </a:spcBef>
              <a:buFont typeface="Arial"/>
              <a:buChar char="•"/>
            </a:pPr>
            <a:r>
              <a:rPr lang="en-US" sz="1400" b="0">
                <a:cs typeface="Arial"/>
              </a:rPr>
              <a:t>Goal: Automatic cell type classification from histology</a:t>
            </a:r>
          </a:p>
          <a:p>
            <a:pPr marL="342900" indent="-342900">
              <a:lnSpc>
                <a:spcPct val="150000"/>
              </a:lnSpc>
              <a:spcBef>
                <a:spcPts val="600"/>
              </a:spcBef>
              <a:buFont typeface="Arial"/>
              <a:buChar char="•"/>
            </a:pPr>
            <a:r>
              <a:rPr lang="en-US" sz="1400" b="0">
                <a:cs typeface="Arial"/>
              </a:rPr>
              <a:t>Approaches:</a:t>
            </a:r>
          </a:p>
          <a:p>
            <a:pPr marL="800100" lvl="1" indent="-342900">
              <a:lnSpc>
                <a:spcPct val="150000"/>
              </a:lnSpc>
              <a:spcBef>
                <a:spcPts val="600"/>
              </a:spcBef>
              <a:buAutoNum type="arabicPeriod"/>
            </a:pPr>
            <a:r>
              <a:rPr lang="en-US" sz="1400">
                <a:cs typeface="Arial"/>
              </a:rPr>
              <a:t>Histology based</a:t>
            </a:r>
            <a:endParaRPr lang="en-US" sz="1400" b="0">
              <a:cs typeface="Arial"/>
            </a:endParaRPr>
          </a:p>
          <a:p>
            <a:pPr marL="800100" lvl="1" indent="-342900">
              <a:lnSpc>
                <a:spcPct val="150000"/>
              </a:lnSpc>
              <a:spcBef>
                <a:spcPts val="600"/>
              </a:spcBef>
              <a:buFontTx/>
              <a:buAutoNum type="arabicPeriod"/>
            </a:pPr>
            <a:r>
              <a:rPr lang="en-US" sz="1400">
                <a:cs typeface="Arial"/>
              </a:rPr>
              <a:t>Histology + gene expression based</a:t>
            </a:r>
            <a:endParaRPr lang="en-US" sz="1400" b="0">
              <a:cs typeface="Arial"/>
            </a:endParaRPr>
          </a:p>
          <a:p>
            <a:pPr marL="342900" indent="-342900">
              <a:lnSpc>
                <a:spcPct val="150000"/>
              </a:lnSpc>
              <a:spcBef>
                <a:spcPts val="600"/>
              </a:spcBef>
              <a:buFont typeface="Arial"/>
              <a:buChar char="•"/>
            </a:pPr>
            <a:r>
              <a:rPr lang="en-US" sz="1400" b="0">
                <a:cs typeface="Arial"/>
              </a:rPr>
              <a:t>Results:</a:t>
            </a:r>
          </a:p>
          <a:p>
            <a:pPr marL="800100" lvl="1" indent="-342900">
              <a:lnSpc>
                <a:spcPct val="150000"/>
              </a:lnSpc>
              <a:spcBef>
                <a:spcPts val="600"/>
              </a:spcBef>
              <a:buAutoNum type="arabicPeriod"/>
            </a:pPr>
            <a:r>
              <a:rPr lang="en-US" sz="1400">
                <a:cs typeface="Arial"/>
              </a:rPr>
              <a:t>Histology models:</a:t>
            </a:r>
            <a:endParaRPr lang="en-US" sz="1400" b="1">
              <a:cs typeface="Arial"/>
            </a:endParaRPr>
          </a:p>
          <a:p>
            <a:pPr marL="1257300" lvl="2" indent="-342900">
              <a:lnSpc>
                <a:spcPct val="150000"/>
              </a:lnSpc>
              <a:spcBef>
                <a:spcPts val="600"/>
              </a:spcBef>
              <a:buFont typeface="Wingdings"/>
              <a:buChar char="§"/>
            </a:pPr>
            <a:r>
              <a:rPr lang="en-US" sz="1400">
                <a:cs typeface="Arial"/>
              </a:rPr>
              <a:t>Larger patch sizes improve performance </a:t>
            </a:r>
          </a:p>
          <a:p>
            <a:pPr marL="1257300" lvl="2" indent="-342900">
              <a:lnSpc>
                <a:spcPct val="150000"/>
              </a:lnSpc>
              <a:spcBef>
                <a:spcPts val="600"/>
              </a:spcBef>
              <a:buFont typeface="Wingdings"/>
              <a:buChar char="§"/>
            </a:pPr>
            <a:r>
              <a:rPr lang="en-US" sz="1400">
                <a:cs typeface="Arial"/>
              </a:rPr>
              <a:t>Performance on unseen data needs improvement</a:t>
            </a:r>
            <a:endParaRPr lang="en-US" sz="1400"/>
          </a:p>
          <a:p>
            <a:pPr marL="800100" lvl="1" indent="-342900">
              <a:lnSpc>
                <a:spcPct val="150000"/>
              </a:lnSpc>
              <a:spcBef>
                <a:spcPts val="600"/>
              </a:spcBef>
              <a:buAutoNum type="arabicPeriod"/>
            </a:pPr>
            <a:r>
              <a:rPr lang="en-US" sz="1400">
                <a:cs typeface="Arial"/>
              </a:rPr>
              <a:t>Histology + gene expression based models:</a:t>
            </a:r>
          </a:p>
          <a:p>
            <a:pPr marL="1257300" lvl="2" indent="-342900">
              <a:lnSpc>
                <a:spcPct val="150000"/>
              </a:lnSpc>
              <a:spcBef>
                <a:spcPts val="600"/>
              </a:spcBef>
              <a:buFont typeface="Wingdings"/>
              <a:buChar char="§"/>
            </a:pPr>
            <a:r>
              <a:rPr lang="en-US" sz="1400">
                <a:cs typeface="Arial"/>
              </a:rPr>
              <a:t>Histology + gene expression based models perform comparably</a:t>
            </a:r>
          </a:p>
          <a:p>
            <a:pPr marL="1257300" lvl="2" indent="-342900">
              <a:lnSpc>
                <a:spcPct val="150000"/>
              </a:lnSpc>
              <a:spcBef>
                <a:spcPts val="600"/>
              </a:spcBef>
              <a:buFont typeface="Wingdings"/>
              <a:buChar char="§"/>
            </a:pPr>
            <a:r>
              <a:rPr lang="en-US" sz="1400">
                <a:cs typeface="Arial"/>
              </a:rPr>
              <a:t>Slight improvement through graph based approach</a:t>
            </a:r>
          </a:p>
          <a:p>
            <a:pPr marL="1257300" lvl="2" indent="-342900">
              <a:lnSpc>
                <a:spcPct val="150000"/>
              </a:lnSpc>
              <a:spcBef>
                <a:spcPts val="600"/>
              </a:spcBef>
              <a:buFont typeface="Wingdings"/>
              <a:buChar char="§"/>
            </a:pPr>
            <a:endParaRPr lang="en-US" sz="1400">
              <a:cs typeface="Arial"/>
            </a:endParaRPr>
          </a:p>
          <a:p>
            <a:pPr>
              <a:lnSpc>
                <a:spcPct val="150000"/>
              </a:lnSpc>
              <a:spcBef>
                <a:spcPts val="600"/>
              </a:spcBef>
            </a:pPr>
            <a:r>
              <a:rPr lang="en-US" sz="1400" b="0">
                <a:cs typeface="Arial"/>
              </a:rPr>
              <a:t>→ To little data to make conclusive conclusions about performance of approaches</a:t>
            </a:r>
            <a:endParaRPr lang="en-US" sz="1400" b="0" noProof="0"/>
          </a:p>
          <a:p>
            <a:pPr marL="342900" indent="-342900">
              <a:lnSpc>
                <a:spcPct val="150000"/>
              </a:lnSpc>
              <a:spcBef>
                <a:spcPts val="600"/>
              </a:spcBef>
              <a:buFont typeface="Arial,Sans-Serif"/>
              <a:buChar char="•"/>
            </a:pPr>
            <a:endParaRPr lang="en-US" sz="1400" noProof="0"/>
          </a:p>
          <a:p>
            <a:pPr marL="342900" indent="-342900">
              <a:buFont typeface="Arial"/>
              <a:buChar char="•"/>
            </a:pPr>
            <a:endParaRPr lang="en-US" sz="1400" noProof="0"/>
          </a:p>
          <a:p>
            <a:pPr marL="342900" indent="-342900">
              <a:buFont typeface="Arial"/>
              <a:buChar char="•"/>
            </a:pPr>
            <a:endParaRPr lang="en-US" sz="1400"/>
          </a:p>
          <a:p>
            <a:endParaRPr lang="en-US" sz="1400"/>
          </a:p>
        </p:txBody>
      </p:sp>
      <p:sp>
        <p:nvSpPr>
          <p:cNvPr id="6" name="Textplatzhalter 2">
            <a:extLst>
              <a:ext uri="{FF2B5EF4-FFF2-40B4-BE49-F238E27FC236}">
                <a16:creationId xmlns:a16="http://schemas.microsoft.com/office/drawing/2014/main" id="{9725342C-A5F1-E6C4-0597-BA65549A16A6}"/>
              </a:ext>
            </a:extLst>
          </p:cNvPr>
          <p:cNvSpPr txBox="1">
            <a:spLocks/>
          </p:cNvSpPr>
          <p:nvPr/>
        </p:nvSpPr>
        <p:spPr>
          <a:xfrm>
            <a:off x="7042153" y="971889"/>
            <a:ext cx="4802771" cy="5201931"/>
          </a:xfrm>
          <a:prstGeom prst="rect">
            <a:avLst/>
          </a:prstGeom>
        </p:spPr>
        <p:txBody>
          <a:bodyPr vert="horz" lIns="0" tIns="0" rIns="0" bIns="0" rtlCol="0" anchor="t" anchorCtr="0">
            <a:noAutofit/>
          </a:bodyPr>
          <a:lstStyle>
            <a:lvl1pPr marL="0" indent="0" algn="l" defTabSz="215900" rtl="0" eaLnBrk="1" fontAlgn="base" hangingPunct="1">
              <a:lnSpc>
                <a:spcPct val="100000"/>
              </a:lnSpc>
              <a:spcBef>
                <a:spcPct val="0"/>
              </a:spcBef>
              <a:spcAft>
                <a:spcPct val="0"/>
              </a:spcAft>
              <a:buClr>
                <a:schemeClr val="tx2"/>
              </a:buClr>
              <a:buFontTx/>
              <a:buNone/>
              <a:tabLst>
                <a:tab pos="215900" algn="l"/>
              </a:tabLst>
              <a:defRPr sz="2000" b="1" kern="1200">
                <a:solidFill>
                  <a:schemeClr val="tx1"/>
                </a:solidFill>
                <a:latin typeface="+mn-lt"/>
                <a:ea typeface="+mn-ea"/>
                <a:cs typeface="Arial" panose="020B0604020202020204" pitchFamily="34" charset="0"/>
              </a:defRPr>
            </a:lvl1pPr>
            <a:lvl2pPr marL="457200" indent="0" algn="l" rtl="0" eaLnBrk="1" fontAlgn="base" hangingPunct="1">
              <a:spcBef>
                <a:spcPct val="0"/>
              </a:spcBef>
              <a:spcAft>
                <a:spcPct val="0"/>
              </a:spcAft>
              <a:buClr>
                <a:schemeClr val="tx2"/>
              </a:buClr>
              <a:buFontTx/>
              <a:buNone/>
              <a:tabLst>
                <a:tab pos="431800" algn="l"/>
              </a:tabLst>
              <a:defRPr sz="1800" kern="1200">
                <a:solidFill>
                  <a:schemeClr val="tx1"/>
                </a:solidFill>
                <a:latin typeface="+mn-lt"/>
                <a:ea typeface="+mn-ea"/>
                <a:cs typeface="Arial" panose="020B0604020202020204" pitchFamily="34" charset="0"/>
              </a:defRPr>
            </a:lvl2pPr>
            <a:lvl3pPr marL="914400" indent="0" algn="l" defTabSz="215900" rtl="0" eaLnBrk="1" fontAlgn="base" hangingPunct="1">
              <a:spcBef>
                <a:spcPct val="0"/>
              </a:spcBef>
              <a:spcAft>
                <a:spcPct val="0"/>
              </a:spcAft>
              <a:buClr>
                <a:schemeClr val="tx2"/>
              </a:buClr>
              <a:buSzPct val="80000"/>
              <a:buFontTx/>
              <a:buNone/>
              <a:tabLst>
                <a:tab pos="647700" algn="l"/>
              </a:tabLst>
              <a:defRPr sz="1800" kern="1200">
                <a:solidFill>
                  <a:schemeClr val="tx1"/>
                </a:solidFill>
                <a:latin typeface="+mn-lt"/>
                <a:ea typeface="+mn-ea"/>
                <a:cs typeface="Arial" panose="020B0604020202020204" pitchFamily="34" charset="0"/>
              </a:defRPr>
            </a:lvl3pPr>
            <a:lvl4pPr marL="1371600" indent="0" algn="l" defTabSz="215900" rtl="0" eaLnBrk="1" fontAlgn="base" hangingPunct="1">
              <a:spcBef>
                <a:spcPct val="0"/>
              </a:spcBef>
              <a:spcAft>
                <a:spcPct val="0"/>
              </a:spcAft>
              <a:buClr>
                <a:schemeClr val="tx2"/>
              </a:buClr>
              <a:buSzPct val="100000"/>
              <a:buFontTx/>
              <a:buNone/>
              <a:tabLst>
                <a:tab pos="863600" algn="l"/>
              </a:tabLst>
              <a:defRPr lang="de-DE" sz="1800" kern="1200">
                <a:solidFill>
                  <a:schemeClr val="tx1"/>
                </a:solidFill>
                <a:latin typeface="+mn-lt"/>
                <a:ea typeface="+mn-ea"/>
                <a:cs typeface="Arial" panose="020B0604020202020204" pitchFamily="34" charset="0"/>
              </a:defRPr>
            </a:lvl4pPr>
            <a:lvl5pPr marL="1828800" indent="0" algn="l" rtl="0" eaLnBrk="1" fontAlgn="base" hangingPunct="1">
              <a:lnSpc>
                <a:spcPct val="90000"/>
              </a:lnSpc>
              <a:spcBef>
                <a:spcPct val="0"/>
              </a:spcBef>
              <a:spcAft>
                <a:spcPct val="0"/>
              </a:spcAft>
              <a:buClr>
                <a:schemeClr val="tx2"/>
              </a:buClr>
              <a:buFontTx/>
              <a:buNone/>
              <a:tabLst>
                <a:tab pos="895350" algn="l"/>
              </a:tabLst>
              <a:defRPr lang="de-DE" sz="18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863600" indent="-215900" algn="l" defTabSz="914400" rtl="0" eaLnBrk="1" latinLnBrk="0" hangingPunct="1">
              <a:lnSpc>
                <a:spcPct val="90000"/>
              </a:lnSpc>
              <a:spcBef>
                <a:spcPts val="0"/>
              </a:spcBef>
              <a:buFont typeface="Arial" panose="020B0604020202020204" pitchFamily="34" charset="0"/>
              <a:buChar char="-"/>
              <a:defRPr lang="de-DE" sz="1600" kern="1200" dirty="0" smtClean="0">
                <a:solidFill>
                  <a:schemeClr val="tx1"/>
                </a:solidFill>
                <a:latin typeface="+mn-lt"/>
                <a:ea typeface="+mn-ea"/>
                <a:cs typeface="Arial" panose="020B0604020202020204" pitchFamily="34" charset="0"/>
              </a:defRPr>
            </a:lvl9pPr>
          </a:lstStyle>
          <a:p>
            <a:pPr marL="342900" indent="-342900">
              <a:lnSpc>
                <a:spcPct val="150000"/>
              </a:lnSpc>
              <a:spcBef>
                <a:spcPts val="600"/>
              </a:spcBef>
              <a:buFont typeface="Arial,Sans-Serif"/>
              <a:buChar char="•"/>
            </a:pPr>
            <a:r>
              <a:rPr lang="en-US" sz="1400" b="0">
                <a:cs typeface="Arial"/>
              </a:rPr>
              <a:t>Future work:</a:t>
            </a:r>
          </a:p>
          <a:p>
            <a:pPr marL="800100" lvl="1" indent="-342900">
              <a:lnSpc>
                <a:spcPct val="150000"/>
              </a:lnSpc>
              <a:spcBef>
                <a:spcPts val="600"/>
              </a:spcBef>
              <a:buAutoNum type="arabicPeriod"/>
            </a:pPr>
            <a:r>
              <a:rPr lang="en-US" sz="1400">
                <a:cs typeface="Arial"/>
              </a:rPr>
              <a:t>More data</a:t>
            </a:r>
          </a:p>
          <a:p>
            <a:pPr marL="800100" lvl="1" indent="-342900">
              <a:lnSpc>
                <a:spcPct val="150000"/>
              </a:lnSpc>
              <a:spcBef>
                <a:spcPts val="600"/>
              </a:spcBef>
              <a:buAutoNum type="arabicPeriod"/>
            </a:pPr>
            <a:r>
              <a:rPr lang="en-US" sz="1400">
                <a:cs typeface="Arial"/>
              </a:rPr>
              <a:t>Possibly reduce cluster ambiguity by single cell instead of multi </a:t>
            </a:r>
            <a:r>
              <a:rPr lang="en-US" sz="1400" err="1">
                <a:cs typeface="Arial"/>
              </a:rPr>
              <a:t>cellresolution</a:t>
            </a:r>
          </a:p>
          <a:p>
            <a:pPr marL="800100" lvl="1" indent="-342900">
              <a:lnSpc>
                <a:spcPct val="150000"/>
              </a:lnSpc>
              <a:spcBef>
                <a:spcPts val="600"/>
              </a:spcBef>
              <a:buFontTx/>
              <a:buAutoNum type="arabicPeriod"/>
            </a:pPr>
            <a:r>
              <a:rPr lang="en-US" sz="1400">
                <a:cs typeface="Arial"/>
              </a:rPr>
              <a:t>Graph based approach with weighted graph</a:t>
            </a:r>
            <a:endParaRPr lang="en-US" sz="1400" b="0"/>
          </a:p>
          <a:p>
            <a:pPr marL="342900" indent="-342900">
              <a:lnSpc>
                <a:spcPct val="150000"/>
              </a:lnSpc>
              <a:spcBef>
                <a:spcPts val="600"/>
              </a:spcBef>
              <a:buFont typeface="Arial,Sans-Serif"/>
              <a:buChar char="•"/>
            </a:pPr>
            <a:endParaRPr lang="en-US" sz="1400" b="0"/>
          </a:p>
          <a:p>
            <a:pPr marL="342900" indent="-342900">
              <a:lnSpc>
                <a:spcPct val="150000"/>
              </a:lnSpc>
              <a:spcBef>
                <a:spcPts val="600"/>
              </a:spcBef>
              <a:buFont typeface="Arial"/>
              <a:buChar char="•"/>
            </a:pPr>
            <a:endParaRPr lang="en-US" sz="1400" b="0"/>
          </a:p>
        </p:txBody>
      </p:sp>
    </p:spTree>
    <p:extLst>
      <p:ext uri="{BB962C8B-B14F-4D97-AF65-F5344CB8AC3E}">
        <p14:creationId xmlns:p14="http://schemas.microsoft.com/office/powerpoint/2010/main" val="1203251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E1DC6-35BA-0087-8185-8DE10B4DE4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C31165-602F-2121-C576-88D6D431C9DB}"/>
              </a:ext>
            </a:extLst>
          </p:cNvPr>
          <p:cNvSpPr>
            <a:spLocks noGrp="1"/>
          </p:cNvSpPr>
          <p:nvPr>
            <p:ph type="title"/>
          </p:nvPr>
        </p:nvSpPr>
        <p:spPr/>
        <p:txBody>
          <a:bodyPr/>
          <a:lstStyle/>
          <a:p>
            <a:r>
              <a:rPr lang="en-US">
                <a:cs typeface="Arial"/>
              </a:rPr>
              <a:t>Sources</a:t>
            </a:r>
            <a:endParaRPr lang="en-US"/>
          </a:p>
        </p:txBody>
      </p:sp>
      <p:sp>
        <p:nvSpPr>
          <p:cNvPr id="3" name="Textplatzhalter 2">
            <a:extLst>
              <a:ext uri="{FF2B5EF4-FFF2-40B4-BE49-F238E27FC236}">
                <a16:creationId xmlns:a16="http://schemas.microsoft.com/office/drawing/2014/main" id="{2C2CD990-59AE-4555-3005-5DEDD0129047}"/>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sp>
        <p:nvSpPr>
          <p:cNvPr id="5" name="Textplatzhalter 2">
            <a:extLst>
              <a:ext uri="{FF2B5EF4-FFF2-40B4-BE49-F238E27FC236}">
                <a16:creationId xmlns:a16="http://schemas.microsoft.com/office/drawing/2014/main" id="{970F482B-BEC9-6C6A-B55F-77BD7DBD70A1}"/>
              </a:ext>
            </a:extLst>
          </p:cNvPr>
          <p:cNvSpPr txBox="1">
            <a:spLocks/>
          </p:cNvSpPr>
          <p:nvPr/>
        </p:nvSpPr>
        <p:spPr>
          <a:xfrm>
            <a:off x="512400" y="971890"/>
            <a:ext cx="11473200" cy="5201931"/>
          </a:xfrm>
          <a:prstGeom prst="rect">
            <a:avLst/>
          </a:prstGeom>
        </p:spPr>
        <p:txBody>
          <a:bodyPr vert="horz" lIns="0" tIns="0" rIns="0" bIns="0" rtlCol="0" anchor="t" anchorCtr="0">
            <a:noAutofit/>
          </a:bodyPr>
          <a:lstStyle>
            <a:lvl1pPr marL="0" indent="0" algn="l" defTabSz="215900" rtl="0" eaLnBrk="1" fontAlgn="base" hangingPunct="1">
              <a:lnSpc>
                <a:spcPct val="100000"/>
              </a:lnSpc>
              <a:spcBef>
                <a:spcPct val="0"/>
              </a:spcBef>
              <a:spcAft>
                <a:spcPct val="0"/>
              </a:spcAft>
              <a:buClr>
                <a:schemeClr val="tx2"/>
              </a:buClr>
              <a:buFontTx/>
              <a:buNone/>
              <a:tabLst>
                <a:tab pos="215900" algn="l"/>
              </a:tabLst>
              <a:defRPr sz="2000" b="1" kern="1200">
                <a:solidFill>
                  <a:schemeClr val="tx1"/>
                </a:solidFill>
                <a:latin typeface="+mn-lt"/>
                <a:ea typeface="+mn-ea"/>
                <a:cs typeface="Arial" panose="020B0604020202020204" pitchFamily="34" charset="0"/>
              </a:defRPr>
            </a:lvl1pPr>
            <a:lvl2pPr marL="457200" indent="0" algn="l" rtl="0" eaLnBrk="1" fontAlgn="base" hangingPunct="1">
              <a:spcBef>
                <a:spcPct val="0"/>
              </a:spcBef>
              <a:spcAft>
                <a:spcPct val="0"/>
              </a:spcAft>
              <a:buClr>
                <a:schemeClr val="tx2"/>
              </a:buClr>
              <a:buFontTx/>
              <a:buNone/>
              <a:tabLst>
                <a:tab pos="431800" algn="l"/>
              </a:tabLst>
              <a:defRPr sz="1800" kern="1200">
                <a:solidFill>
                  <a:schemeClr val="tx1"/>
                </a:solidFill>
                <a:latin typeface="+mn-lt"/>
                <a:ea typeface="+mn-ea"/>
                <a:cs typeface="Arial" panose="020B0604020202020204" pitchFamily="34" charset="0"/>
              </a:defRPr>
            </a:lvl2pPr>
            <a:lvl3pPr marL="914400" indent="0" algn="l" defTabSz="215900" rtl="0" eaLnBrk="1" fontAlgn="base" hangingPunct="1">
              <a:spcBef>
                <a:spcPct val="0"/>
              </a:spcBef>
              <a:spcAft>
                <a:spcPct val="0"/>
              </a:spcAft>
              <a:buClr>
                <a:schemeClr val="tx2"/>
              </a:buClr>
              <a:buSzPct val="80000"/>
              <a:buFontTx/>
              <a:buNone/>
              <a:tabLst>
                <a:tab pos="647700" algn="l"/>
              </a:tabLst>
              <a:defRPr sz="1800" kern="1200">
                <a:solidFill>
                  <a:schemeClr val="tx1"/>
                </a:solidFill>
                <a:latin typeface="+mn-lt"/>
                <a:ea typeface="+mn-ea"/>
                <a:cs typeface="Arial" panose="020B0604020202020204" pitchFamily="34" charset="0"/>
              </a:defRPr>
            </a:lvl3pPr>
            <a:lvl4pPr marL="1371600" indent="0" algn="l" defTabSz="215900" rtl="0" eaLnBrk="1" fontAlgn="base" hangingPunct="1">
              <a:spcBef>
                <a:spcPct val="0"/>
              </a:spcBef>
              <a:spcAft>
                <a:spcPct val="0"/>
              </a:spcAft>
              <a:buClr>
                <a:schemeClr val="tx2"/>
              </a:buClr>
              <a:buSzPct val="100000"/>
              <a:buFontTx/>
              <a:buNone/>
              <a:tabLst>
                <a:tab pos="863600" algn="l"/>
              </a:tabLst>
              <a:defRPr lang="de-DE" sz="1800" kern="1200">
                <a:solidFill>
                  <a:schemeClr val="tx1"/>
                </a:solidFill>
                <a:latin typeface="+mn-lt"/>
                <a:ea typeface="+mn-ea"/>
                <a:cs typeface="Arial" panose="020B0604020202020204" pitchFamily="34" charset="0"/>
              </a:defRPr>
            </a:lvl4pPr>
            <a:lvl5pPr marL="1828800" indent="0" algn="l" rtl="0" eaLnBrk="1" fontAlgn="base" hangingPunct="1">
              <a:lnSpc>
                <a:spcPct val="90000"/>
              </a:lnSpc>
              <a:spcBef>
                <a:spcPct val="0"/>
              </a:spcBef>
              <a:spcAft>
                <a:spcPct val="0"/>
              </a:spcAft>
              <a:buClr>
                <a:schemeClr val="tx2"/>
              </a:buClr>
              <a:buFontTx/>
              <a:buNone/>
              <a:tabLst>
                <a:tab pos="895350" algn="l"/>
              </a:tabLst>
              <a:defRPr lang="de-DE" sz="18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863600" indent="-215900" algn="l" defTabSz="914400" rtl="0" eaLnBrk="1" latinLnBrk="0" hangingPunct="1">
              <a:lnSpc>
                <a:spcPct val="90000"/>
              </a:lnSpc>
              <a:spcBef>
                <a:spcPts val="0"/>
              </a:spcBef>
              <a:buFont typeface="Arial" panose="020B0604020202020204" pitchFamily="34" charset="0"/>
              <a:buChar char="-"/>
              <a:defRPr lang="de-DE" sz="1600" kern="1200" dirty="0" smtClean="0">
                <a:solidFill>
                  <a:schemeClr val="tx1"/>
                </a:solidFill>
                <a:latin typeface="+mn-lt"/>
                <a:ea typeface="+mn-ea"/>
                <a:cs typeface="Arial" panose="020B0604020202020204" pitchFamily="34" charset="0"/>
              </a:defRPr>
            </a:lvl9pPr>
          </a:lstStyle>
          <a:p>
            <a:pPr marL="342900" indent="-342900">
              <a:lnSpc>
                <a:spcPct val="150000"/>
              </a:lnSpc>
              <a:spcBef>
                <a:spcPts val="600"/>
              </a:spcBef>
              <a:buFont typeface="Arial"/>
              <a:buChar char="•"/>
            </a:pPr>
            <a:r>
              <a:rPr lang="en-US" b="0">
                <a:cs typeface="Arial"/>
              </a:rPr>
              <a:t>[</a:t>
            </a:r>
            <a:r>
              <a:rPr lang="en-US">
                <a:cs typeface="Arial"/>
              </a:rPr>
              <a:t>1]: </a:t>
            </a:r>
            <a:r>
              <a:rPr lang="en-US" err="1">
                <a:ea typeface="+mn-lt"/>
                <a:cs typeface="+mn-lt"/>
              </a:rPr>
              <a:t>SpaGCN</a:t>
            </a:r>
            <a:r>
              <a:rPr lang="en-US">
                <a:ea typeface="+mn-lt"/>
                <a:cs typeface="+mn-lt"/>
              </a:rPr>
              <a:t>, </a:t>
            </a:r>
            <a:r>
              <a:rPr lang="en-US" b="0">
                <a:ea typeface="+mn-lt"/>
                <a:cs typeface="+mn-lt"/>
                <a:hlinkClick r:id="rId3"/>
              </a:rPr>
              <a:t>https://www.nature.com/articles/s41592-021-01255-8#Sec9</a:t>
            </a:r>
            <a:r>
              <a:rPr lang="en-US" b="0">
                <a:ea typeface="+mn-lt"/>
                <a:cs typeface="+mn-lt"/>
              </a:rPr>
              <a:t> </a:t>
            </a:r>
            <a:endParaRPr lang="en-US" b="0" noProof="0"/>
          </a:p>
          <a:p>
            <a:pPr marL="342900" indent="-342900">
              <a:lnSpc>
                <a:spcPct val="150000"/>
              </a:lnSpc>
              <a:spcBef>
                <a:spcPts val="600"/>
              </a:spcBef>
              <a:buFont typeface="Arial"/>
              <a:buChar char="•"/>
            </a:pPr>
            <a:r>
              <a:rPr lang="en-US" b="0">
                <a:cs typeface="Arial"/>
              </a:rPr>
              <a:t>[2]: </a:t>
            </a:r>
            <a:r>
              <a:rPr lang="en-US" b="0" err="1">
                <a:ea typeface="+mn-lt"/>
                <a:cs typeface="+mn-lt"/>
              </a:rPr>
              <a:t>CellMarker</a:t>
            </a:r>
            <a:r>
              <a:rPr lang="en-US" b="0">
                <a:ea typeface="+mn-lt"/>
                <a:cs typeface="+mn-lt"/>
              </a:rPr>
              <a:t> 2.0, </a:t>
            </a:r>
            <a:r>
              <a:rPr lang="en-US" b="0">
                <a:ea typeface="+mn-lt"/>
                <a:cs typeface="+mn-lt"/>
                <a:hlinkClick r:id="rId4"/>
              </a:rPr>
              <a:t>http://bio-bigdata.hrbmu.edu.cn/CellMarker/</a:t>
            </a:r>
            <a:r>
              <a:rPr lang="en-US" b="0">
                <a:ea typeface="+mn-lt"/>
                <a:cs typeface="+mn-lt"/>
              </a:rPr>
              <a:t> </a:t>
            </a:r>
            <a:endParaRPr lang="en-US" b="0" noProof="0"/>
          </a:p>
          <a:p>
            <a:pPr marL="342900" indent="-342900">
              <a:lnSpc>
                <a:spcPct val="150000"/>
              </a:lnSpc>
              <a:spcBef>
                <a:spcPts val="600"/>
              </a:spcBef>
              <a:buFont typeface="Arial,Sans-Serif"/>
              <a:buChar char="•"/>
            </a:pPr>
            <a:endParaRPr lang="en-US" sz="1400" b="0"/>
          </a:p>
          <a:p>
            <a:pPr marL="800100" lvl="1" indent="-342900">
              <a:lnSpc>
                <a:spcPct val="150000"/>
              </a:lnSpc>
              <a:spcBef>
                <a:spcPts val="600"/>
              </a:spcBef>
              <a:buFontTx/>
              <a:buAutoNum type="arabicPeriod"/>
            </a:pPr>
            <a:endParaRPr lang="en-US" sz="1400"/>
          </a:p>
          <a:p>
            <a:pPr marL="800100" lvl="1" indent="-342900">
              <a:lnSpc>
                <a:spcPct val="150000"/>
              </a:lnSpc>
              <a:spcBef>
                <a:spcPts val="600"/>
              </a:spcBef>
              <a:buFontTx/>
              <a:buAutoNum type="arabicPeriod"/>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a:p>
        </p:txBody>
      </p:sp>
    </p:spTree>
    <p:extLst>
      <p:ext uri="{BB962C8B-B14F-4D97-AF65-F5344CB8AC3E}">
        <p14:creationId xmlns:p14="http://schemas.microsoft.com/office/powerpoint/2010/main" val="4019716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349CF637-D106-EC85-88F9-09EDCD76BD1B}"/>
              </a:ext>
            </a:extLst>
          </p:cNvPr>
          <p:cNvSpPr>
            <a:spLocks noGrp="1"/>
          </p:cNvSpPr>
          <p:nvPr>
            <p:ph type="body" sz="quarter" idx="11"/>
          </p:nvPr>
        </p:nvSpPr>
        <p:spPr/>
        <p:txBody>
          <a:bodyPr/>
          <a:lstStyle/>
          <a:p>
            <a:endParaRPr lang="en-US" noProof="0"/>
          </a:p>
        </p:txBody>
      </p:sp>
    </p:spTree>
    <p:extLst>
      <p:ext uri="{BB962C8B-B14F-4D97-AF65-F5344CB8AC3E}">
        <p14:creationId xmlns:p14="http://schemas.microsoft.com/office/powerpoint/2010/main" val="1395396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CC09C-4926-DAFF-7C08-E95A8053200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D506A81-1B67-C2C1-67A1-556E86C60BD5}"/>
              </a:ext>
            </a:extLst>
          </p:cNvPr>
          <p:cNvSpPr>
            <a:spLocks noGrp="1"/>
          </p:cNvSpPr>
          <p:nvPr>
            <p:ph type="title"/>
          </p:nvPr>
        </p:nvSpPr>
        <p:spPr/>
        <p:txBody>
          <a:bodyPr/>
          <a:lstStyle/>
          <a:p>
            <a:r>
              <a:rPr lang="en-US">
                <a:cs typeface="Arial"/>
              </a:rPr>
              <a:t>Split loss AE Formulas</a:t>
            </a:r>
            <a:endParaRPr lang="en-US"/>
          </a:p>
        </p:txBody>
      </p:sp>
      <p:sp>
        <p:nvSpPr>
          <p:cNvPr id="3" name="Textplatzhalter 2">
            <a:extLst>
              <a:ext uri="{FF2B5EF4-FFF2-40B4-BE49-F238E27FC236}">
                <a16:creationId xmlns:a16="http://schemas.microsoft.com/office/drawing/2014/main" id="{EA85A7E2-23A6-0EF2-7935-FBEC172555C1}"/>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pic>
        <p:nvPicPr>
          <p:cNvPr id="6" name="Picture 5" descr="A black numbers and symbols&#10;&#10;AI-generated content may be incorrect.">
            <a:extLst>
              <a:ext uri="{FF2B5EF4-FFF2-40B4-BE49-F238E27FC236}">
                <a16:creationId xmlns:a16="http://schemas.microsoft.com/office/drawing/2014/main" id="{6EC0D4F5-6366-A731-DA72-DD9F633860A4}"/>
              </a:ext>
            </a:extLst>
          </p:cNvPr>
          <p:cNvPicPr>
            <a:picLocks noChangeAspect="1"/>
          </p:cNvPicPr>
          <p:nvPr/>
        </p:nvPicPr>
        <p:blipFill>
          <a:blip r:embed="rId3"/>
          <a:stretch>
            <a:fillRect/>
          </a:stretch>
        </p:blipFill>
        <p:spPr>
          <a:xfrm>
            <a:off x="3187411" y="1150361"/>
            <a:ext cx="1958686" cy="539462"/>
          </a:xfrm>
          <a:prstGeom prst="rect">
            <a:avLst/>
          </a:prstGeom>
        </p:spPr>
      </p:pic>
      <p:pic>
        <p:nvPicPr>
          <p:cNvPr id="7" name="Picture 6">
            <a:extLst>
              <a:ext uri="{FF2B5EF4-FFF2-40B4-BE49-F238E27FC236}">
                <a16:creationId xmlns:a16="http://schemas.microsoft.com/office/drawing/2014/main" id="{1A6C0A56-0EF9-6EE8-5674-B0A4D32805CD}"/>
              </a:ext>
            </a:extLst>
          </p:cNvPr>
          <p:cNvPicPr>
            <a:picLocks noChangeAspect="1"/>
          </p:cNvPicPr>
          <p:nvPr/>
        </p:nvPicPr>
        <p:blipFill>
          <a:blip r:embed="rId4"/>
          <a:stretch>
            <a:fillRect/>
          </a:stretch>
        </p:blipFill>
        <p:spPr>
          <a:xfrm>
            <a:off x="2639291" y="1941355"/>
            <a:ext cx="4045528" cy="467618"/>
          </a:xfrm>
          <a:prstGeom prst="rect">
            <a:avLst/>
          </a:prstGeom>
        </p:spPr>
      </p:pic>
      <p:pic>
        <p:nvPicPr>
          <p:cNvPr id="8" name="Picture 7" descr="A black text on a white background&#10;&#10;AI-generated content may be incorrect.">
            <a:extLst>
              <a:ext uri="{FF2B5EF4-FFF2-40B4-BE49-F238E27FC236}">
                <a16:creationId xmlns:a16="http://schemas.microsoft.com/office/drawing/2014/main" id="{128AEE86-15EB-9201-D71E-3B6C17E5E1F9}"/>
              </a:ext>
            </a:extLst>
          </p:cNvPr>
          <p:cNvPicPr>
            <a:picLocks noChangeAspect="1"/>
          </p:cNvPicPr>
          <p:nvPr/>
        </p:nvPicPr>
        <p:blipFill>
          <a:blip r:embed="rId5"/>
          <a:stretch>
            <a:fillRect/>
          </a:stretch>
        </p:blipFill>
        <p:spPr>
          <a:xfrm>
            <a:off x="3190443" y="2633662"/>
            <a:ext cx="2014971" cy="357621"/>
          </a:xfrm>
          <a:prstGeom prst="rect">
            <a:avLst/>
          </a:prstGeom>
        </p:spPr>
      </p:pic>
      <p:pic>
        <p:nvPicPr>
          <p:cNvPr id="9" name="Picture 8" descr="A number of symbols on a white background&#10;&#10;AI-generated content may be incorrect.">
            <a:extLst>
              <a:ext uri="{FF2B5EF4-FFF2-40B4-BE49-F238E27FC236}">
                <a16:creationId xmlns:a16="http://schemas.microsoft.com/office/drawing/2014/main" id="{5A2EA226-DE4E-83B1-0139-70538E269106}"/>
              </a:ext>
            </a:extLst>
          </p:cNvPr>
          <p:cNvPicPr>
            <a:picLocks noChangeAspect="1"/>
          </p:cNvPicPr>
          <p:nvPr/>
        </p:nvPicPr>
        <p:blipFill>
          <a:blip r:embed="rId6"/>
          <a:stretch>
            <a:fillRect/>
          </a:stretch>
        </p:blipFill>
        <p:spPr>
          <a:xfrm>
            <a:off x="2356572" y="3740294"/>
            <a:ext cx="1382857" cy="347230"/>
          </a:xfrm>
          <a:prstGeom prst="rect">
            <a:avLst/>
          </a:prstGeom>
        </p:spPr>
      </p:pic>
      <p:pic>
        <p:nvPicPr>
          <p:cNvPr id="10" name="Picture 9">
            <a:extLst>
              <a:ext uri="{FF2B5EF4-FFF2-40B4-BE49-F238E27FC236}">
                <a16:creationId xmlns:a16="http://schemas.microsoft.com/office/drawing/2014/main" id="{2AE346A8-B5CE-81BC-BAE8-A8AFE2E0BB42}"/>
              </a:ext>
            </a:extLst>
          </p:cNvPr>
          <p:cNvPicPr>
            <a:picLocks noChangeAspect="1"/>
          </p:cNvPicPr>
          <p:nvPr/>
        </p:nvPicPr>
        <p:blipFill>
          <a:blip r:embed="rId7"/>
          <a:stretch>
            <a:fillRect/>
          </a:stretch>
        </p:blipFill>
        <p:spPr>
          <a:xfrm>
            <a:off x="2354406" y="4252912"/>
            <a:ext cx="1498023" cy="291812"/>
          </a:xfrm>
          <a:prstGeom prst="rect">
            <a:avLst/>
          </a:prstGeom>
        </p:spPr>
      </p:pic>
      <p:pic>
        <p:nvPicPr>
          <p:cNvPr id="11" name="Picture 10">
            <a:extLst>
              <a:ext uri="{FF2B5EF4-FFF2-40B4-BE49-F238E27FC236}">
                <a16:creationId xmlns:a16="http://schemas.microsoft.com/office/drawing/2014/main" id="{464DA990-9D8D-6272-C885-A685A378B4D7}"/>
              </a:ext>
            </a:extLst>
          </p:cNvPr>
          <p:cNvPicPr>
            <a:picLocks noChangeAspect="1"/>
          </p:cNvPicPr>
          <p:nvPr/>
        </p:nvPicPr>
        <p:blipFill>
          <a:blip r:embed="rId8"/>
          <a:stretch>
            <a:fillRect/>
          </a:stretch>
        </p:blipFill>
        <p:spPr>
          <a:xfrm>
            <a:off x="2452255" y="5233988"/>
            <a:ext cx="734291" cy="283153"/>
          </a:xfrm>
          <a:prstGeom prst="rect">
            <a:avLst/>
          </a:prstGeom>
        </p:spPr>
      </p:pic>
      <p:sp>
        <p:nvSpPr>
          <p:cNvPr id="12" name="TextBox 11">
            <a:extLst>
              <a:ext uri="{FF2B5EF4-FFF2-40B4-BE49-F238E27FC236}">
                <a16:creationId xmlns:a16="http://schemas.microsoft.com/office/drawing/2014/main" id="{ECC4A33A-A49F-A7DA-3739-7133A1017669}"/>
              </a:ext>
            </a:extLst>
          </p:cNvPr>
          <p:cNvSpPr txBox="1"/>
          <p:nvPr/>
        </p:nvSpPr>
        <p:spPr>
          <a:xfrm>
            <a:off x="810490" y="1152236"/>
            <a:ext cx="2238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eaLnBrk="1" hangingPunct="1">
              <a:buClr>
                <a:schemeClr val="tx2"/>
              </a:buClr>
              <a:tabLst>
                <a:tab pos="215900" algn="l"/>
              </a:tabLst>
            </a:pPr>
            <a:r>
              <a:rPr lang="en-GB">
                <a:latin typeface="+mn-lt"/>
                <a:cs typeface="Arial"/>
              </a:rPr>
              <a:t>Standard AE loss:</a:t>
            </a:r>
            <a:endParaRPr lang="en-GB" kern="1200">
              <a:solidFill>
                <a:schemeClr val="tx1"/>
              </a:solidFill>
              <a:latin typeface="+mn-lt"/>
              <a:cs typeface="Arial" panose="020B0604020202020204" pitchFamily="34" charset="0"/>
            </a:endParaRPr>
          </a:p>
        </p:txBody>
      </p:sp>
      <p:sp>
        <p:nvSpPr>
          <p:cNvPr id="13" name="TextBox 12">
            <a:extLst>
              <a:ext uri="{FF2B5EF4-FFF2-40B4-BE49-F238E27FC236}">
                <a16:creationId xmlns:a16="http://schemas.microsoft.com/office/drawing/2014/main" id="{AFFFD015-3E36-257E-2E15-E7C7624BDB65}"/>
              </a:ext>
            </a:extLst>
          </p:cNvPr>
          <p:cNvSpPr txBox="1"/>
          <p:nvPr/>
        </p:nvSpPr>
        <p:spPr>
          <a:xfrm>
            <a:off x="810489" y="1941945"/>
            <a:ext cx="2238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a:tabLst>
                <a:tab pos="215900" algn="l"/>
              </a:tabLst>
            </a:pPr>
            <a:r>
              <a:rPr lang="en-GB">
                <a:latin typeface="+mn-lt"/>
                <a:cs typeface="Arial"/>
              </a:rPr>
              <a:t>Split AE loss:</a:t>
            </a:r>
            <a:endParaRPr lang="en-US"/>
          </a:p>
        </p:txBody>
      </p:sp>
      <p:sp>
        <p:nvSpPr>
          <p:cNvPr id="14" name="TextBox 13">
            <a:extLst>
              <a:ext uri="{FF2B5EF4-FFF2-40B4-BE49-F238E27FC236}">
                <a16:creationId xmlns:a16="http://schemas.microsoft.com/office/drawing/2014/main" id="{1A170CAF-4E81-6CB8-B745-41D51FD56092}"/>
              </a:ext>
            </a:extLst>
          </p:cNvPr>
          <p:cNvSpPr txBox="1"/>
          <p:nvPr/>
        </p:nvSpPr>
        <p:spPr>
          <a:xfrm>
            <a:off x="810488" y="3209634"/>
            <a:ext cx="87500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a:tabLst>
                <a:tab pos="215900" algn="l"/>
              </a:tabLst>
            </a:pPr>
            <a:r>
              <a:rPr lang="en-GB">
                <a:latin typeface="+mn-lt"/>
                <a:cs typeface="Arial"/>
              </a:rPr>
              <a:t>Gradient descent only sees gradient of loss:</a:t>
            </a:r>
            <a:endParaRPr lang="en-US"/>
          </a:p>
        </p:txBody>
      </p:sp>
      <p:pic>
        <p:nvPicPr>
          <p:cNvPr id="15" name="Picture 14" descr="A black symbol with a white background&#10;&#10;AI-generated content may be incorrect.">
            <a:extLst>
              <a:ext uri="{FF2B5EF4-FFF2-40B4-BE49-F238E27FC236}">
                <a16:creationId xmlns:a16="http://schemas.microsoft.com/office/drawing/2014/main" id="{615168BE-AF72-32B9-507F-1BBEE579BEF7}"/>
              </a:ext>
            </a:extLst>
          </p:cNvPr>
          <p:cNvPicPr>
            <a:picLocks noChangeAspect="1"/>
          </p:cNvPicPr>
          <p:nvPr/>
        </p:nvPicPr>
        <p:blipFill>
          <a:blip r:embed="rId9"/>
          <a:stretch>
            <a:fillRect/>
          </a:stretch>
        </p:blipFill>
        <p:spPr>
          <a:xfrm>
            <a:off x="2353541" y="4688899"/>
            <a:ext cx="2725882" cy="368877"/>
          </a:xfrm>
          <a:prstGeom prst="rect">
            <a:avLst/>
          </a:prstGeom>
        </p:spPr>
      </p:pic>
      <p:sp>
        <p:nvSpPr>
          <p:cNvPr id="16" name="TextBox 15">
            <a:extLst>
              <a:ext uri="{FF2B5EF4-FFF2-40B4-BE49-F238E27FC236}">
                <a16:creationId xmlns:a16="http://schemas.microsoft.com/office/drawing/2014/main" id="{5AAF82EA-A5C7-55E9-AF67-AA4874D7EFD3}"/>
              </a:ext>
            </a:extLst>
          </p:cNvPr>
          <p:cNvSpPr txBox="1"/>
          <p:nvPr/>
        </p:nvSpPr>
        <p:spPr>
          <a:xfrm>
            <a:off x="5368633" y="3895433"/>
            <a:ext cx="698355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15900">
              <a:tabLst>
                <a:tab pos="215900" algn="l"/>
              </a:tabLst>
            </a:pPr>
            <a:r>
              <a:rPr lang="en-GB">
                <a:solidFill>
                  <a:srgbClr val="000000"/>
                </a:solidFill>
                <a:latin typeface="+mn-lt"/>
                <a:cs typeface="Arial"/>
              </a:rPr>
              <a:t>→ Exact same as original update but with new learning rate (direction of step is unchanged)</a:t>
            </a:r>
          </a:p>
          <a:p>
            <a:pPr defTabSz="215900">
              <a:tabLst>
                <a:tab pos="215900" algn="l"/>
              </a:tabLst>
            </a:pPr>
            <a:endParaRPr lang="en-GB"/>
          </a:p>
          <a:p>
            <a:pPr defTabSz="215900">
              <a:tabLst>
                <a:tab pos="215900" algn="l"/>
              </a:tabLst>
            </a:pPr>
            <a:r>
              <a:rPr lang="en-GB">
                <a:latin typeface="Arial"/>
                <a:cs typeface="Arial"/>
              </a:rPr>
              <a:t>→ Adam normalizes away scale factor c</a:t>
            </a:r>
          </a:p>
        </p:txBody>
      </p:sp>
    </p:spTree>
    <p:extLst>
      <p:ext uri="{BB962C8B-B14F-4D97-AF65-F5344CB8AC3E}">
        <p14:creationId xmlns:p14="http://schemas.microsoft.com/office/powerpoint/2010/main" val="3071575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AF09-6071-CD1F-C3FC-8C5564A9D155}"/>
              </a:ext>
            </a:extLst>
          </p:cNvPr>
          <p:cNvSpPr>
            <a:spLocks noGrp="1"/>
          </p:cNvSpPr>
          <p:nvPr>
            <p:ph type="title"/>
          </p:nvPr>
        </p:nvSpPr>
        <p:spPr/>
        <p:txBody>
          <a:bodyPr/>
          <a:lstStyle/>
          <a:p>
            <a:r>
              <a:rPr lang="en-US">
                <a:cs typeface="Arial"/>
              </a:rPr>
              <a:t>Histology Staining</a:t>
            </a:r>
            <a:endParaRPr lang="en-US"/>
          </a:p>
        </p:txBody>
      </p:sp>
      <p:pic>
        <p:nvPicPr>
          <p:cNvPr id="5" name="Picture 4" descr="A map of the body&#10;&#10;AI-generated content may be incorrect.">
            <a:extLst>
              <a:ext uri="{FF2B5EF4-FFF2-40B4-BE49-F238E27FC236}">
                <a16:creationId xmlns:a16="http://schemas.microsoft.com/office/drawing/2014/main" id="{5D44C1AF-DAB4-621E-54E2-91753EF7EDD3}"/>
              </a:ext>
            </a:extLst>
          </p:cNvPr>
          <p:cNvPicPr>
            <a:picLocks noChangeAspect="1"/>
          </p:cNvPicPr>
          <p:nvPr/>
        </p:nvPicPr>
        <p:blipFill>
          <a:blip r:embed="rId2"/>
          <a:stretch>
            <a:fillRect/>
          </a:stretch>
        </p:blipFill>
        <p:spPr>
          <a:xfrm>
            <a:off x="3546475" y="1497466"/>
            <a:ext cx="5099051" cy="4080783"/>
          </a:xfrm>
          <a:prstGeom prst="rect">
            <a:avLst/>
          </a:prstGeom>
        </p:spPr>
      </p:pic>
    </p:spTree>
    <p:extLst>
      <p:ext uri="{BB962C8B-B14F-4D97-AF65-F5344CB8AC3E}">
        <p14:creationId xmlns:p14="http://schemas.microsoft.com/office/powerpoint/2010/main" val="1400338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E583F-DD90-C972-8AE1-3BCAF392046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7118EE5B-C302-249F-CC45-98CA667E727E}"/>
              </a:ext>
            </a:extLst>
          </p:cNvPr>
          <p:cNvSpPr>
            <a:spLocks noGrp="1"/>
          </p:cNvSpPr>
          <p:nvPr>
            <p:ph type="title"/>
          </p:nvPr>
        </p:nvSpPr>
        <p:spPr/>
        <p:txBody>
          <a:bodyPr/>
          <a:lstStyle/>
          <a:p>
            <a:r>
              <a:rPr lang="en-US" noProof="0" dirty="0">
                <a:cs typeface="Arial"/>
              </a:rPr>
              <a:t>Clustering on Gene Sequence Data </a:t>
            </a:r>
          </a:p>
        </p:txBody>
      </p:sp>
      <p:sp>
        <p:nvSpPr>
          <p:cNvPr id="5" name="Textplatzhalter 4">
            <a:extLst>
              <a:ext uri="{FF2B5EF4-FFF2-40B4-BE49-F238E27FC236}">
                <a16:creationId xmlns:a16="http://schemas.microsoft.com/office/drawing/2014/main" id="{AAE211CA-4FE5-6515-7B29-8ADAA6A09C48}"/>
              </a:ext>
            </a:extLst>
          </p:cNvPr>
          <p:cNvSpPr>
            <a:spLocks noGrp="1"/>
          </p:cNvSpPr>
          <p:nvPr>
            <p:ph type="body" sz="quarter" idx="11"/>
          </p:nvPr>
        </p:nvSpPr>
        <p:spPr>
          <a:xfrm>
            <a:off x="360000" y="963000"/>
            <a:ext cx="11473200" cy="252000"/>
          </a:xfrm>
        </p:spPr>
        <p:txBody>
          <a:bodyPr/>
          <a:lstStyle/>
          <a:p>
            <a:endParaRPr lang="en-US" b="0" noProof="0"/>
          </a:p>
          <a:p>
            <a:endParaRPr lang="en-US" noProof="0"/>
          </a:p>
        </p:txBody>
      </p:sp>
      <p:sp>
        <p:nvSpPr>
          <p:cNvPr id="6" name="Inhaltsplatzhalter 5">
            <a:extLst>
              <a:ext uri="{FF2B5EF4-FFF2-40B4-BE49-F238E27FC236}">
                <a16:creationId xmlns:a16="http://schemas.microsoft.com/office/drawing/2014/main" id="{04358B64-2BA1-36FD-9D51-134FB89458D2}"/>
              </a:ext>
            </a:extLst>
          </p:cNvPr>
          <p:cNvSpPr>
            <a:spLocks noGrp="1"/>
          </p:cNvSpPr>
          <p:nvPr>
            <p:ph sz="quarter" idx="16"/>
          </p:nvPr>
        </p:nvSpPr>
        <p:spPr>
          <a:xfrm>
            <a:off x="359400" y="994200"/>
            <a:ext cx="11473200" cy="3985200"/>
          </a:xfrm>
        </p:spPr>
        <p:txBody>
          <a:bodyPr/>
          <a:lstStyle/>
          <a:p>
            <a:pPr marL="0" indent="0">
              <a:buNone/>
            </a:pPr>
            <a:endParaRPr lang="en-US" noProof="0">
              <a:ea typeface="Yu Gothic UI" panose="020B0500000000000000" pitchFamily="34" charset="-128"/>
              <a:cs typeface="Arial"/>
            </a:endParaRPr>
          </a:p>
          <a:p>
            <a:pPr marL="215900" indent="-215900"/>
            <a:endParaRPr lang="en-US" noProof="0"/>
          </a:p>
        </p:txBody>
      </p:sp>
      <p:sp>
        <p:nvSpPr>
          <p:cNvPr id="3" name="Textfeld 2">
            <a:extLst>
              <a:ext uri="{FF2B5EF4-FFF2-40B4-BE49-F238E27FC236}">
                <a16:creationId xmlns:a16="http://schemas.microsoft.com/office/drawing/2014/main" id="{AE754AB6-31B8-14BB-6CDD-03C1BDF2C3CA}"/>
              </a:ext>
            </a:extLst>
          </p:cNvPr>
          <p:cNvSpPr txBox="1"/>
          <p:nvPr/>
        </p:nvSpPr>
        <p:spPr>
          <a:xfrm>
            <a:off x="358800" y="1215000"/>
            <a:ext cx="10754202" cy="923330"/>
          </a:xfrm>
          <a:prstGeom prst="rect">
            <a:avLst/>
          </a:prstGeom>
          <a:noFill/>
        </p:spPr>
        <p:txBody>
          <a:bodyPr wrap="square" lIns="91440" tIns="45720" rIns="91440" bIns="45720" rtlCol="0" anchor="t">
            <a:spAutoFit/>
          </a:bodyPr>
          <a:lstStyle/>
          <a:p>
            <a:pPr marL="215900" indent="-215900" defTabSz="215900" eaLnBrk="1" hangingPunct="1">
              <a:buClr>
                <a:schemeClr val="tx2"/>
              </a:buClr>
              <a:buFont typeface="Arial" charset="0"/>
              <a:buChar char="•"/>
              <a:tabLst>
                <a:tab pos="215900" algn="l"/>
              </a:tabLst>
            </a:pPr>
            <a:r>
              <a:rPr lang="en-US" b="1" kern="1200" noProof="0">
                <a:latin typeface="+mn-lt"/>
                <a:ea typeface="+mn-ea"/>
                <a:cs typeface="Arial"/>
              </a:rPr>
              <a:t>Input</a:t>
            </a:r>
            <a:r>
              <a:rPr lang="en-US" b="1" noProof="0">
                <a:latin typeface="+mn-lt"/>
                <a:cs typeface="Arial"/>
              </a:rPr>
              <a:t>: </a:t>
            </a:r>
            <a:r>
              <a:rPr lang="en-US" kern="1200" noProof="0">
                <a:latin typeface="+mn-lt"/>
                <a:ea typeface="+mn-ea"/>
                <a:cs typeface="Arial"/>
              </a:rPr>
              <a:t>Spatial </a:t>
            </a:r>
            <a:r>
              <a:rPr lang="en-US" noProof="0"/>
              <a:t>RNA-seq expression data given in H5 files</a:t>
            </a:r>
          </a:p>
          <a:p>
            <a:pPr marL="742950" lvl="1" indent="-285750" defTabSz="215900" eaLnBrk="1" hangingPunct="1">
              <a:buClr>
                <a:schemeClr val="tx2"/>
              </a:buClr>
              <a:buFont typeface="Wingdings" panose="05000000000000000000" pitchFamily="2" charset="2"/>
              <a:buChar char="Ø"/>
              <a:tabLst>
                <a:tab pos="215900" algn="l"/>
              </a:tabLst>
            </a:pPr>
            <a:r>
              <a:rPr lang="en-US" kern="1200" noProof="0">
                <a:latin typeface="+mn-lt"/>
                <a:ea typeface="+mn-ea"/>
                <a:cs typeface="Arial"/>
              </a:rPr>
              <a:t>Combine </a:t>
            </a:r>
            <a:r>
              <a:rPr lang="en-US" noProof="0">
                <a:latin typeface="+mn-lt"/>
                <a:cs typeface="Arial"/>
              </a:rPr>
              <a:t>this data with associated spatial data</a:t>
            </a:r>
            <a:endParaRPr lang="en-US" kern="1200" noProof="0">
              <a:latin typeface="+mn-lt"/>
              <a:ea typeface="+mn-ea"/>
              <a:cs typeface="Arial"/>
            </a:endParaRPr>
          </a:p>
          <a:p>
            <a:pPr marL="215900" indent="-215900" defTabSz="215900" eaLnBrk="1" hangingPunct="1">
              <a:buClr>
                <a:schemeClr val="tx2"/>
              </a:buClr>
              <a:buFont typeface="Arial" charset="0"/>
              <a:buChar char="•"/>
              <a:tabLst>
                <a:tab pos="215900" algn="l"/>
              </a:tabLst>
            </a:pPr>
            <a:r>
              <a:rPr lang="en-US" b="1" kern="1200" noProof="0">
                <a:latin typeface="+mn-lt"/>
                <a:ea typeface="+mn-ea"/>
                <a:cs typeface="Arial"/>
              </a:rPr>
              <a:t>Output: </a:t>
            </a:r>
            <a:r>
              <a:rPr lang="en-US" kern="1200" noProof="0">
                <a:latin typeface="+mn-lt"/>
                <a:ea typeface="+mn-ea"/>
                <a:cs typeface="Arial"/>
              </a:rPr>
              <a:t>Create a Clustering </a:t>
            </a:r>
            <a:r>
              <a:rPr lang="en-US" noProof="0">
                <a:ea typeface="Yu Gothic UI" panose="020B0500000000000000" pitchFamily="34" charset="-128"/>
                <a:cs typeface="Arial"/>
              </a:rPr>
              <a:t>⇨</a:t>
            </a:r>
            <a:r>
              <a:rPr lang="en-US" kern="1200" noProof="0">
                <a:latin typeface="+mn-lt"/>
                <a:ea typeface="+mn-ea"/>
                <a:cs typeface="Arial"/>
              </a:rPr>
              <a:t> </a:t>
            </a:r>
            <a:r>
              <a:rPr lang="en-US" noProof="0">
                <a:latin typeface="+mn-lt"/>
                <a:cs typeface="Arial"/>
              </a:rPr>
              <a:t>C</a:t>
            </a:r>
            <a:r>
              <a:rPr lang="en-US" kern="1200" noProof="0">
                <a:latin typeface="+mn-lt"/>
                <a:ea typeface="+mn-ea"/>
                <a:cs typeface="Arial"/>
              </a:rPr>
              <a:t>ell types</a:t>
            </a:r>
            <a:r>
              <a:rPr lang="en-US" noProof="0">
                <a:ea typeface="Yu Gothic UI" panose="020B0500000000000000" pitchFamily="34" charset="-128"/>
                <a:cs typeface="Arial"/>
              </a:rPr>
              <a:t> </a:t>
            </a:r>
            <a:endParaRPr lang="en-US" kern="1200" noProof="0">
              <a:latin typeface="+mn-lt"/>
              <a:ea typeface="+mn-ea"/>
              <a:cs typeface="Arial"/>
            </a:endParaRPr>
          </a:p>
        </p:txBody>
      </p:sp>
      <p:grpSp>
        <p:nvGrpSpPr>
          <p:cNvPr id="14" name="Gruppieren 13">
            <a:extLst>
              <a:ext uri="{FF2B5EF4-FFF2-40B4-BE49-F238E27FC236}">
                <a16:creationId xmlns:a16="http://schemas.microsoft.com/office/drawing/2014/main" id="{0B3DA22E-43A9-88CE-FA68-D8401827EAAA}"/>
              </a:ext>
            </a:extLst>
          </p:cNvPr>
          <p:cNvGrpSpPr/>
          <p:nvPr/>
        </p:nvGrpSpPr>
        <p:grpSpPr>
          <a:xfrm>
            <a:off x="4122591" y="2869931"/>
            <a:ext cx="3176833" cy="1979628"/>
            <a:chOff x="8531257" y="2365631"/>
            <a:chExt cx="3176833" cy="1979628"/>
          </a:xfrm>
        </p:grpSpPr>
        <p:sp>
          <p:nvSpPr>
            <p:cNvPr id="9" name="Pfeil: nach links 8">
              <a:extLst>
                <a:ext uri="{FF2B5EF4-FFF2-40B4-BE49-F238E27FC236}">
                  <a16:creationId xmlns:a16="http://schemas.microsoft.com/office/drawing/2014/main" id="{F9EC606C-C33B-41B5-351C-63FFA209A093}"/>
                </a:ext>
              </a:extLst>
            </p:cNvPr>
            <p:cNvSpPr/>
            <p:nvPr/>
          </p:nvSpPr>
          <p:spPr>
            <a:xfrm rot="10800000">
              <a:off x="8531257" y="3263079"/>
              <a:ext cx="1176437" cy="331839"/>
            </a:xfrm>
            <a:prstGeom prst="lef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pic>
          <p:nvPicPr>
            <p:cNvPr id="8" name="Grafik 7">
              <a:extLst>
                <a:ext uri="{FF2B5EF4-FFF2-40B4-BE49-F238E27FC236}">
                  <a16:creationId xmlns:a16="http://schemas.microsoft.com/office/drawing/2014/main" id="{B262AC1E-51C7-BB06-6FD2-6AAA3AADCF6A}"/>
                </a:ext>
              </a:extLst>
            </p:cNvPr>
            <p:cNvPicPr>
              <a:picLocks noChangeAspect="1"/>
            </p:cNvPicPr>
            <p:nvPr/>
          </p:nvPicPr>
          <p:blipFill>
            <a:blip r:embed="rId3"/>
            <a:stretch>
              <a:fillRect/>
            </a:stretch>
          </p:blipFill>
          <p:spPr>
            <a:xfrm>
              <a:off x="9832805" y="2365631"/>
              <a:ext cx="1875285" cy="1979628"/>
            </a:xfrm>
            <a:prstGeom prst="rect">
              <a:avLst/>
            </a:prstGeom>
          </p:spPr>
        </p:pic>
      </p:grpSp>
      <p:sp>
        <p:nvSpPr>
          <p:cNvPr id="10" name="Textfeld 9">
            <a:extLst>
              <a:ext uri="{FF2B5EF4-FFF2-40B4-BE49-F238E27FC236}">
                <a16:creationId xmlns:a16="http://schemas.microsoft.com/office/drawing/2014/main" id="{212A7B5B-FD10-D7F9-8D8F-1131714D138A}"/>
              </a:ext>
            </a:extLst>
          </p:cNvPr>
          <p:cNvSpPr txBox="1"/>
          <p:nvPr/>
        </p:nvSpPr>
        <p:spPr>
          <a:xfrm>
            <a:off x="249254" y="3402092"/>
            <a:ext cx="1508289" cy="923330"/>
          </a:xfrm>
          <a:prstGeom prst="rect">
            <a:avLst/>
          </a:prstGeom>
          <a:noFill/>
        </p:spPr>
        <p:txBody>
          <a:bodyPr wrap="square" rtlCol="0">
            <a:spAutoFit/>
          </a:bodyPr>
          <a:lstStyle/>
          <a:p>
            <a:pPr algn="ctr"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H5 </a:t>
            </a:r>
            <a:r>
              <a:rPr lang="en-US" noProof="0">
                <a:latin typeface="+mn-lt"/>
                <a:cs typeface="Arial" panose="020B0604020202020204" pitchFamily="34" charset="0"/>
              </a:rPr>
              <a:t>Data</a:t>
            </a:r>
          </a:p>
          <a:p>
            <a:pPr algn="ctr"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a:t>
            </a:r>
          </a:p>
          <a:p>
            <a:pPr algn="ctr" defTabSz="215900" rtl="0" eaLnBrk="1" fontAlgn="base" hangingPunct="1">
              <a:spcBef>
                <a:spcPct val="0"/>
              </a:spcBef>
              <a:spcAft>
                <a:spcPct val="0"/>
              </a:spcAft>
              <a:buClr>
                <a:schemeClr val="tx2"/>
              </a:buClr>
              <a:tabLst>
                <a:tab pos="215900" algn="l"/>
              </a:tabLst>
            </a:pPr>
            <a:r>
              <a:rPr lang="en-US" noProof="0">
                <a:latin typeface="+mn-lt"/>
                <a:cs typeface="Arial" panose="020B0604020202020204" pitchFamily="34" charset="0"/>
              </a:rPr>
              <a:t>Spatial Data</a:t>
            </a:r>
            <a:endParaRPr lang="en-US" kern="1200" noProof="0">
              <a:solidFill>
                <a:schemeClr val="tx1"/>
              </a:solidFill>
              <a:latin typeface="+mn-lt"/>
              <a:ea typeface="+mn-ea"/>
              <a:cs typeface="Arial" panose="020B0604020202020204" pitchFamily="34" charset="0"/>
            </a:endParaRPr>
          </a:p>
        </p:txBody>
      </p:sp>
      <p:grpSp>
        <p:nvGrpSpPr>
          <p:cNvPr id="13" name="Gruppieren 12">
            <a:extLst>
              <a:ext uri="{FF2B5EF4-FFF2-40B4-BE49-F238E27FC236}">
                <a16:creationId xmlns:a16="http://schemas.microsoft.com/office/drawing/2014/main" id="{C5F7BFE2-AAAF-AD53-EB83-C44A17F6DE11}"/>
              </a:ext>
            </a:extLst>
          </p:cNvPr>
          <p:cNvGrpSpPr/>
          <p:nvPr/>
        </p:nvGrpSpPr>
        <p:grpSpPr>
          <a:xfrm>
            <a:off x="1757543" y="3675079"/>
            <a:ext cx="2365048" cy="377356"/>
            <a:chOff x="6006443" y="3217560"/>
            <a:chExt cx="2365048" cy="377356"/>
          </a:xfrm>
        </p:grpSpPr>
        <p:sp>
          <p:nvSpPr>
            <p:cNvPr id="11" name="Pfeil: nach links 10">
              <a:extLst>
                <a:ext uri="{FF2B5EF4-FFF2-40B4-BE49-F238E27FC236}">
                  <a16:creationId xmlns:a16="http://schemas.microsoft.com/office/drawing/2014/main" id="{7AE60AA9-5970-44D2-C531-775D8CD6350A}"/>
                </a:ext>
              </a:extLst>
            </p:cNvPr>
            <p:cNvSpPr/>
            <p:nvPr/>
          </p:nvSpPr>
          <p:spPr>
            <a:xfrm rot="10800000">
              <a:off x="6006443" y="3263077"/>
              <a:ext cx="1016525" cy="331839"/>
            </a:xfrm>
            <a:prstGeom prst="lef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sp>
          <p:nvSpPr>
            <p:cNvPr id="12" name="Textfeld 11">
              <a:extLst>
                <a:ext uri="{FF2B5EF4-FFF2-40B4-BE49-F238E27FC236}">
                  <a16:creationId xmlns:a16="http://schemas.microsoft.com/office/drawing/2014/main" id="{33570CF7-4C5A-FA95-0BBA-0E2A1FDAA8F3}"/>
                </a:ext>
              </a:extLst>
            </p:cNvPr>
            <p:cNvSpPr txBox="1"/>
            <p:nvPr/>
          </p:nvSpPr>
          <p:spPr>
            <a:xfrm>
              <a:off x="7148079" y="3217560"/>
              <a:ext cx="1223412" cy="369332"/>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Clustering</a:t>
              </a:r>
            </a:p>
          </p:txBody>
        </p:sp>
      </p:grpSp>
    </p:spTree>
    <p:extLst>
      <p:ext uri="{BB962C8B-B14F-4D97-AF65-F5344CB8AC3E}">
        <p14:creationId xmlns:p14="http://schemas.microsoft.com/office/powerpoint/2010/main" val="87587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5BD5-E362-E353-7F47-A4E557657C68}"/>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1CA26FA-136B-28BF-52C5-9FB53F1428BB}"/>
              </a:ext>
            </a:extLst>
          </p:cNvPr>
          <p:cNvSpPr>
            <a:spLocks noGrp="1"/>
          </p:cNvSpPr>
          <p:nvPr>
            <p:ph type="title"/>
          </p:nvPr>
        </p:nvSpPr>
        <p:spPr/>
        <p:txBody>
          <a:bodyPr/>
          <a:lstStyle/>
          <a:p>
            <a:r>
              <a:rPr lang="en-US" noProof="0">
                <a:cs typeface="Arial"/>
              </a:rPr>
              <a:t>Supervised Learning Step </a:t>
            </a:r>
          </a:p>
        </p:txBody>
      </p:sp>
      <p:sp>
        <p:nvSpPr>
          <p:cNvPr id="5" name="Textplatzhalter 4">
            <a:extLst>
              <a:ext uri="{FF2B5EF4-FFF2-40B4-BE49-F238E27FC236}">
                <a16:creationId xmlns:a16="http://schemas.microsoft.com/office/drawing/2014/main" id="{0C0938C3-7721-0124-2E73-C43DD265411E}"/>
              </a:ext>
            </a:extLst>
          </p:cNvPr>
          <p:cNvSpPr>
            <a:spLocks noGrp="1"/>
          </p:cNvSpPr>
          <p:nvPr>
            <p:ph type="body" sz="quarter" idx="11"/>
          </p:nvPr>
        </p:nvSpPr>
        <p:spPr>
          <a:xfrm>
            <a:off x="360000" y="963000"/>
            <a:ext cx="11473200" cy="252000"/>
          </a:xfrm>
        </p:spPr>
        <p:txBody>
          <a:bodyPr/>
          <a:lstStyle/>
          <a:p>
            <a:endParaRPr lang="en-US" b="0" noProof="0"/>
          </a:p>
          <a:p>
            <a:endParaRPr lang="en-US" noProof="0"/>
          </a:p>
        </p:txBody>
      </p:sp>
      <p:sp>
        <p:nvSpPr>
          <p:cNvPr id="6" name="Inhaltsplatzhalter 5">
            <a:extLst>
              <a:ext uri="{FF2B5EF4-FFF2-40B4-BE49-F238E27FC236}">
                <a16:creationId xmlns:a16="http://schemas.microsoft.com/office/drawing/2014/main" id="{BC52670A-6327-2459-5DED-E7C1EF3A8D49}"/>
              </a:ext>
            </a:extLst>
          </p:cNvPr>
          <p:cNvSpPr>
            <a:spLocks noGrp="1"/>
          </p:cNvSpPr>
          <p:nvPr>
            <p:ph sz="quarter" idx="16"/>
          </p:nvPr>
        </p:nvSpPr>
        <p:spPr>
          <a:xfrm>
            <a:off x="360000" y="2458064"/>
            <a:ext cx="11473200" cy="3211935"/>
          </a:xfrm>
        </p:spPr>
        <p:txBody>
          <a:bodyPr/>
          <a:lstStyle/>
          <a:p>
            <a:pPr marL="0" indent="0">
              <a:buNone/>
            </a:pPr>
            <a:endParaRPr lang="en-US" noProof="0"/>
          </a:p>
        </p:txBody>
      </p:sp>
      <p:sp>
        <p:nvSpPr>
          <p:cNvPr id="3" name="Textfeld 2">
            <a:extLst>
              <a:ext uri="{FF2B5EF4-FFF2-40B4-BE49-F238E27FC236}">
                <a16:creationId xmlns:a16="http://schemas.microsoft.com/office/drawing/2014/main" id="{C97AD578-5D4B-D063-6531-B44C22F7B843}"/>
              </a:ext>
            </a:extLst>
          </p:cNvPr>
          <p:cNvSpPr txBox="1"/>
          <p:nvPr/>
        </p:nvSpPr>
        <p:spPr>
          <a:xfrm>
            <a:off x="358800" y="986799"/>
            <a:ext cx="10754202" cy="923330"/>
          </a:xfrm>
          <a:prstGeom prst="rect">
            <a:avLst/>
          </a:prstGeom>
          <a:noFill/>
        </p:spPr>
        <p:txBody>
          <a:bodyPr wrap="square" lIns="91440" tIns="45720" rIns="91440" bIns="45720" rtlCol="0" anchor="t">
            <a:spAutoFit/>
          </a:bodyPr>
          <a:lstStyle/>
          <a:p>
            <a:pPr marL="285750" indent="-285750" defTabSz="215900" eaLnBrk="1" hangingPunct="1">
              <a:buClr>
                <a:schemeClr val="tx2"/>
              </a:buClr>
              <a:buFont typeface="Arial" panose="020B0604020202020204" pitchFamily="34" charset="0"/>
              <a:buChar char="•"/>
              <a:tabLst>
                <a:tab pos="215900" algn="l"/>
              </a:tabLst>
            </a:pPr>
            <a:r>
              <a:rPr lang="en-US" b="1" noProof="0">
                <a:ea typeface="Yu Gothic UI"/>
                <a:cs typeface="Arial"/>
              </a:rPr>
              <a:t>Input</a:t>
            </a:r>
            <a:r>
              <a:rPr lang="en-US" noProof="0">
                <a:ea typeface="Yu Gothic UI"/>
                <a:cs typeface="Arial"/>
              </a:rPr>
              <a:t>: Training Data Embedding</a:t>
            </a:r>
          </a:p>
          <a:p>
            <a:pPr marL="742950" lvl="1" indent="-285750" defTabSz="215900" eaLnBrk="1" hangingPunct="1">
              <a:buClr>
                <a:schemeClr val="tx2"/>
              </a:buClr>
              <a:buFont typeface="Wingdings" panose="05000000000000000000" pitchFamily="2" charset="2"/>
              <a:buChar char="Ø"/>
              <a:tabLst>
                <a:tab pos="215900" algn="l"/>
              </a:tabLst>
            </a:pPr>
            <a:r>
              <a:rPr lang="en-US" noProof="0">
                <a:ea typeface="Yu Gothic UI"/>
                <a:cs typeface="Arial"/>
              </a:rPr>
              <a:t>Labeled with </a:t>
            </a:r>
            <a:r>
              <a:rPr lang="en-US" noProof="0">
                <a:cs typeface="Arial" panose="020B0604020202020204" pitchFamily="34" charset="0"/>
              </a:rPr>
              <a:t>Cell Type Cluster</a:t>
            </a:r>
            <a:endParaRPr lang="en-US" noProof="0"/>
          </a:p>
          <a:p>
            <a:pPr marL="285750" indent="-285750" defTabSz="215900" eaLnBrk="1" hangingPunct="1">
              <a:buClr>
                <a:schemeClr val="tx2"/>
              </a:buClr>
              <a:buFont typeface="Arial" panose="020B0604020202020204" pitchFamily="34" charset="0"/>
              <a:buChar char="•"/>
              <a:tabLst>
                <a:tab pos="215900" algn="l"/>
              </a:tabLst>
            </a:pPr>
            <a:r>
              <a:rPr lang="en-US" b="1" noProof="0">
                <a:cs typeface="Arial" panose="020B0604020202020204" pitchFamily="34" charset="0"/>
              </a:rPr>
              <a:t>Preprocessing: </a:t>
            </a:r>
            <a:r>
              <a:rPr lang="en-US" noProof="0">
                <a:cs typeface="Arial" panose="020B0604020202020204" pitchFamily="34" charset="0"/>
              </a:rPr>
              <a:t>Scaling,</a:t>
            </a:r>
            <a:r>
              <a:rPr lang="en-US" noProof="0">
                <a:ea typeface="Yu Gothic UI"/>
                <a:cs typeface="Arial"/>
              </a:rPr>
              <a:t> PCA, Data Preparation</a:t>
            </a:r>
            <a:endParaRPr lang="en-US" kern="1200" noProof="0">
              <a:latin typeface="+mn-lt"/>
              <a:ea typeface="+mn-ea"/>
              <a:cs typeface="Arial"/>
            </a:endParaRPr>
          </a:p>
        </p:txBody>
      </p:sp>
      <p:grpSp>
        <p:nvGrpSpPr>
          <p:cNvPr id="8" name="Gruppieren 7">
            <a:extLst>
              <a:ext uri="{FF2B5EF4-FFF2-40B4-BE49-F238E27FC236}">
                <a16:creationId xmlns:a16="http://schemas.microsoft.com/office/drawing/2014/main" id="{0D93308C-F338-77EC-83BF-6C9DCB30CDDF}"/>
              </a:ext>
            </a:extLst>
          </p:cNvPr>
          <p:cNvGrpSpPr/>
          <p:nvPr/>
        </p:nvGrpSpPr>
        <p:grpSpPr>
          <a:xfrm>
            <a:off x="9243672" y="3298615"/>
            <a:ext cx="2440512" cy="2083119"/>
            <a:chOff x="8502977" y="2869449"/>
            <a:chExt cx="2440512" cy="2083119"/>
          </a:xfrm>
        </p:grpSpPr>
        <p:sp>
          <p:nvSpPr>
            <p:cNvPr id="9" name="Pfeil: nach links 8">
              <a:extLst>
                <a:ext uri="{FF2B5EF4-FFF2-40B4-BE49-F238E27FC236}">
                  <a16:creationId xmlns:a16="http://schemas.microsoft.com/office/drawing/2014/main" id="{3AF81253-022C-46EC-D47F-5C5884090E74}"/>
                </a:ext>
              </a:extLst>
            </p:cNvPr>
            <p:cNvSpPr/>
            <p:nvPr/>
          </p:nvSpPr>
          <p:spPr>
            <a:xfrm rot="10800000">
              <a:off x="8502977" y="2888198"/>
              <a:ext cx="1176437" cy="331839"/>
            </a:xfrm>
            <a:prstGeom prst="lef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sp>
          <p:nvSpPr>
            <p:cNvPr id="18" name="Textfeld 17">
              <a:extLst>
                <a:ext uri="{FF2B5EF4-FFF2-40B4-BE49-F238E27FC236}">
                  <a16:creationId xmlns:a16="http://schemas.microsoft.com/office/drawing/2014/main" id="{5DC27611-0DFF-1495-A3B6-FB51454F2C9E}"/>
                </a:ext>
              </a:extLst>
            </p:cNvPr>
            <p:cNvSpPr txBox="1"/>
            <p:nvPr/>
          </p:nvSpPr>
          <p:spPr>
            <a:xfrm>
              <a:off x="9801125" y="2869449"/>
              <a:ext cx="1142364" cy="369332"/>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Cell Type</a:t>
              </a:r>
            </a:p>
          </p:txBody>
        </p:sp>
        <p:sp>
          <p:nvSpPr>
            <p:cNvPr id="24" name="Pfeil: nach links 23">
              <a:extLst>
                <a:ext uri="{FF2B5EF4-FFF2-40B4-BE49-F238E27FC236}">
                  <a16:creationId xmlns:a16="http://schemas.microsoft.com/office/drawing/2014/main" id="{90F34F57-090F-ECD8-9C21-30E7C871F4E8}"/>
                </a:ext>
              </a:extLst>
            </p:cNvPr>
            <p:cNvSpPr/>
            <p:nvPr/>
          </p:nvSpPr>
          <p:spPr>
            <a:xfrm rot="10800000">
              <a:off x="8585283" y="4620729"/>
              <a:ext cx="1176437" cy="331839"/>
            </a:xfrm>
            <a:prstGeom prst="lef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sp>
          <p:nvSpPr>
            <p:cNvPr id="28" name="Textfeld 27">
              <a:extLst>
                <a:ext uri="{FF2B5EF4-FFF2-40B4-BE49-F238E27FC236}">
                  <a16:creationId xmlns:a16="http://schemas.microsoft.com/office/drawing/2014/main" id="{7C1E0537-1832-4ABD-788E-409134346D1C}"/>
                </a:ext>
              </a:extLst>
            </p:cNvPr>
            <p:cNvSpPr txBox="1"/>
            <p:nvPr/>
          </p:nvSpPr>
          <p:spPr>
            <a:xfrm>
              <a:off x="9801125" y="4559368"/>
              <a:ext cx="1142364" cy="369332"/>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Cell Type</a:t>
              </a:r>
            </a:p>
          </p:txBody>
        </p:sp>
      </p:grpSp>
      <p:sp>
        <p:nvSpPr>
          <p:cNvPr id="10" name="Textfeld 9">
            <a:extLst>
              <a:ext uri="{FF2B5EF4-FFF2-40B4-BE49-F238E27FC236}">
                <a16:creationId xmlns:a16="http://schemas.microsoft.com/office/drawing/2014/main" id="{E52DC463-14D2-532C-D150-3D98A32899EE}"/>
              </a:ext>
            </a:extLst>
          </p:cNvPr>
          <p:cNvSpPr txBox="1"/>
          <p:nvPr/>
        </p:nvSpPr>
        <p:spPr>
          <a:xfrm>
            <a:off x="493080" y="2594955"/>
            <a:ext cx="2537869" cy="369332"/>
          </a:xfrm>
          <a:prstGeom prst="rect">
            <a:avLst/>
          </a:prstGeom>
          <a:noFill/>
        </p:spPr>
        <p:txBody>
          <a:bodyPr wrap="square" lIns="91440" tIns="45720" rIns="91440" bIns="45720" rtlCol="0" anchor="t">
            <a:spAutoFit/>
          </a:bodyPr>
          <a:lstStyle/>
          <a:p>
            <a:pPr algn="ctr" defTabSz="215900" rtl="0" eaLnBrk="1" fontAlgn="base" hangingPunct="1">
              <a:spcBef>
                <a:spcPct val="0"/>
              </a:spcBef>
              <a:spcAft>
                <a:spcPct val="0"/>
              </a:spcAft>
              <a:buClr>
                <a:schemeClr val="tx2"/>
              </a:buClr>
              <a:tabLst>
                <a:tab pos="215900" algn="l"/>
              </a:tabLst>
            </a:pPr>
            <a:r>
              <a:rPr lang="en-US" noProof="0">
                <a:latin typeface="+mn-lt"/>
                <a:cs typeface="Arial"/>
              </a:rPr>
              <a:t>Embedding</a:t>
            </a:r>
            <a:r>
              <a:rPr lang="en-US" kern="1200" noProof="0">
                <a:latin typeface="+mn-lt"/>
                <a:ea typeface="+mn-ea"/>
                <a:cs typeface="Arial"/>
              </a:rPr>
              <a:t> patch</a:t>
            </a:r>
          </a:p>
        </p:txBody>
      </p:sp>
      <p:pic>
        <p:nvPicPr>
          <p:cNvPr id="15" name="Grafik 14">
            <a:extLst>
              <a:ext uri="{FF2B5EF4-FFF2-40B4-BE49-F238E27FC236}">
                <a16:creationId xmlns:a16="http://schemas.microsoft.com/office/drawing/2014/main" id="{9CDB8E5D-0056-C53C-FF5F-A7BA0D9CC707}"/>
              </a:ext>
            </a:extLst>
          </p:cNvPr>
          <p:cNvPicPr>
            <a:picLocks noChangeAspect="1"/>
          </p:cNvPicPr>
          <p:nvPr/>
        </p:nvPicPr>
        <p:blipFill>
          <a:blip r:embed="rId3"/>
          <a:stretch>
            <a:fillRect/>
          </a:stretch>
        </p:blipFill>
        <p:spPr>
          <a:xfrm>
            <a:off x="1450641" y="2972506"/>
            <a:ext cx="685859" cy="876376"/>
          </a:xfrm>
          <a:prstGeom prst="rect">
            <a:avLst/>
          </a:prstGeom>
        </p:spPr>
      </p:pic>
      <p:sp>
        <p:nvSpPr>
          <p:cNvPr id="25" name="Textfeld 24">
            <a:extLst>
              <a:ext uri="{FF2B5EF4-FFF2-40B4-BE49-F238E27FC236}">
                <a16:creationId xmlns:a16="http://schemas.microsoft.com/office/drawing/2014/main" id="{5DDF5238-205E-57FE-EEA4-E0FACE01A6CF}"/>
              </a:ext>
            </a:extLst>
          </p:cNvPr>
          <p:cNvSpPr txBox="1"/>
          <p:nvPr/>
        </p:nvSpPr>
        <p:spPr>
          <a:xfrm>
            <a:off x="575386" y="4327486"/>
            <a:ext cx="2537869" cy="369332"/>
          </a:xfrm>
          <a:prstGeom prst="rect">
            <a:avLst/>
          </a:prstGeom>
          <a:noFill/>
        </p:spPr>
        <p:txBody>
          <a:bodyPr wrap="square" lIns="91440" tIns="45720" rIns="91440" bIns="45720" rtlCol="0" anchor="t">
            <a:spAutoFit/>
          </a:bodyPr>
          <a:lstStyle/>
          <a:p>
            <a:pPr algn="ctr" defTabSz="215900" rtl="0" eaLnBrk="1" fontAlgn="base" hangingPunct="1">
              <a:spcBef>
                <a:spcPct val="0"/>
              </a:spcBef>
              <a:spcAft>
                <a:spcPct val="0"/>
              </a:spcAft>
              <a:buClr>
                <a:schemeClr val="tx2"/>
              </a:buClr>
              <a:tabLst>
                <a:tab pos="215900" algn="l"/>
              </a:tabLst>
            </a:pPr>
            <a:r>
              <a:rPr lang="en-US" noProof="0">
                <a:latin typeface="+mn-lt"/>
                <a:cs typeface="Arial"/>
              </a:rPr>
              <a:t>Embedding</a:t>
            </a:r>
            <a:r>
              <a:rPr lang="en-US" kern="1200" noProof="0">
                <a:latin typeface="+mn-lt"/>
                <a:ea typeface="+mn-ea"/>
                <a:cs typeface="Arial"/>
              </a:rPr>
              <a:t> patch</a:t>
            </a:r>
          </a:p>
        </p:txBody>
      </p:sp>
      <p:pic>
        <p:nvPicPr>
          <p:cNvPr id="33" name="Grafik 32">
            <a:extLst>
              <a:ext uri="{FF2B5EF4-FFF2-40B4-BE49-F238E27FC236}">
                <a16:creationId xmlns:a16="http://schemas.microsoft.com/office/drawing/2014/main" id="{690E57B8-F23D-48F5-EA76-E23A0B85EEA9}"/>
              </a:ext>
            </a:extLst>
          </p:cNvPr>
          <p:cNvPicPr>
            <a:picLocks noChangeAspect="1"/>
          </p:cNvPicPr>
          <p:nvPr/>
        </p:nvPicPr>
        <p:blipFill>
          <a:blip r:embed="rId4"/>
          <a:stretch>
            <a:fillRect/>
          </a:stretch>
        </p:blipFill>
        <p:spPr>
          <a:xfrm>
            <a:off x="1419086" y="4705037"/>
            <a:ext cx="693480" cy="853514"/>
          </a:xfrm>
          <a:prstGeom prst="rect">
            <a:avLst/>
          </a:prstGeom>
        </p:spPr>
      </p:pic>
      <p:grpSp>
        <p:nvGrpSpPr>
          <p:cNvPr id="2" name="Gruppieren 1">
            <a:extLst>
              <a:ext uri="{FF2B5EF4-FFF2-40B4-BE49-F238E27FC236}">
                <a16:creationId xmlns:a16="http://schemas.microsoft.com/office/drawing/2014/main" id="{032001AC-F9F2-4E14-F23D-1FF5447C33AD}"/>
              </a:ext>
            </a:extLst>
          </p:cNvPr>
          <p:cNvGrpSpPr/>
          <p:nvPr/>
        </p:nvGrpSpPr>
        <p:grpSpPr>
          <a:xfrm>
            <a:off x="6364930" y="3055896"/>
            <a:ext cx="2522389" cy="2378862"/>
            <a:chOff x="3882349" y="3291138"/>
            <a:chExt cx="2522389" cy="2378862"/>
          </a:xfrm>
        </p:grpSpPr>
        <p:grpSp>
          <p:nvGrpSpPr>
            <p:cNvPr id="7" name="Gruppieren 6">
              <a:extLst>
                <a:ext uri="{FF2B5EF4-FFF2-40B4-BE49-F238E27FC236}">
                  <a16:creationId xmlns:a16="http://schemas.microsoft.com/office/drawing/2014/main" id="{3BE147DD-0E81-55D4-F1C0-E5B4C0FB3688}"/>
                </a:ext>
              </a:extLst>
            </p:cNvPr>
            <p:cNvGrpSpPr/>
            <p:nvPr/>
          </p:nvGrpSpPr>
          <p:grpSpPr>
            <a:xfrm>
              <a:off x="3882349" y="3291138"/>
              <a:ext cx="2522389" cy="2378862"/>
              <a:chOff x="5978163" y="2730949"/>
              <a:chExt cx="2522389" cy="2378862"/>
            </a:xfrm>
          </p:grpSpPr>
          <p:grpSp>
            <p:nvGrpSpPr>
              <p:cNvPr id="13" name="Gruppieren 12">
                <a:extLst>
                  <a:ext uri="{FF2B5EF4-FFF2-40B4-BE49-F238E27FC236}">
                    <a16:creationId xmlns:a16="http://schemas.microsoft.com/office/drawing/2014/main" id="{23FD3AD6-F6E8-A3F9-BB00-B7F9D112B232}"/>
                  </a:ext>
                </a:extLst>
              </p:cNvPr>
              <p:cNvGrpSpPr/>
              <p:nvPr/>
            </p:nvGrpSpPr>
            <p:grpSpPr>
              <a:xfrm>
                <a:off x="5978163" y="2730949"/>
                <a:ext cx="2440083" cy="646331"/>
                <a:chOff x="6006443" y="3105830"/>
                <a:chExt cx="2440083" cy="646331"/>
              </a:xfrm>
            </p:grpSpPr>
            <p:sp>
              <p:nvSpPr>
                <p:cNvPr id="11" name="Pfeil: nach links 10">
                  <a:extLst>
                    <a:ext uri="{FF2B5EF4-FFF2-40B4-BE49-F238E27FC236}">
                      <a16:creationId xmlns:a16="http://schemas.microsoft.com/office/drawing/2014/main" id="{75EEEBC8-3211-9DB9-F073-5D17020AC8C6}"/>
                    </a:ext>
                  </a:extLst>
                </p:cNvPr>
                <p:cNvSpPr/>
                <p:nvPr/>
              </p:nvSpPr>
              <p:spPr>
                <a:xfrm rot="10800000">
                  <a:off x="6006443" y="3263077"/>
                  <a:ext cx="1016525" cy="331839"/>
                </a:xfrm>
                <a:prstGeom prst="lef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sp>
              <p:nvSpPr>
                <p:cNvPr id="12" name="Textfeld 11">
                  <a:extLst>
                    <a:ext uri="{FF2B5EF4-FFF2-40B4-BE49-F238E27FC236}">
                      <a16:creationId xmlns:a16="http://schemas.microsoft.com/office/drawing/2014/main" id="{410C415B-C2B3-54FA-5E13-8EB6B63807C1}"/>
                    </a:ext>
                  </a:extLst>
                </p:cNvPr>
                <p:cNvSpPr txBox="1"/>
                <p:nvPr/>
              </p:nvSpPr>
              <p:spPr>
                <a:xfrm>
                  <a:off x="7107698" y="3105830"/>
                  <a:ext cx="1338828" cy="646331"/>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Supervised</a:t>
                  </a:r>
                </a:p>
                <a:p>
                  <a:pPr algn="l" defTabSz="215900" rtl="0" eaLnBrk="1" fontAlgn="base" hangingPunct="1">
                    <a:spcBef>
                      <a:spcPct val="0"/>
                    </a:spcBef>
                    <a:spcAft>
                      <a:spcPct val="0"/>
                    </a:spcAft>
                    <a:buClr>
                      <a:schemeClr val="tx2"/>
                    </a:buClr>
                    <a:tabLst>
                      <a:tab pos="215900" algn="l"/>
                    </a:tabLst>
                  </a:pPr>
                  <a:r>
                    <a:rPr lang="en-US" noProof="0">
                      <a:latin typeface="+mn-lt"/>
                      <a:cs typeface="Arial" panose="020B0604020202020204" pitchFamily="34" charset="0"/>
                    </a:rPr>
                    <a:t>Learning</a:t>
                  </a:r>
                  <a:endParaRPr lang="en-US" kern="1200" noProof="0">
                    <a:solidFill>
                      <a:schemeClr val="tx1"/>
                    </a:solidFill>
                    <a:latin typeface="+mn-lt"/>
                    <a:ea typeface="+mn-ea"/>
                    <a:cs typeface="Arial" panose="020B0604020202020204" pitchFamily="34" charset="0"/>
                  </a:endParaRPr>
                </a:p>
              </p:txBody>
            </p:sp>
          </p:grpSp>
          <p:grpSp>
            <p:nvGrpSpPr>
              <p:cNvPr id="26" name="Gruppieren 25">
                <a:extLst>
                  <a:ext uri="{FF2B5EF4-FFF2-40B4-BE49-F238E27FC236}">
                    <a16:creationId xmlns:a16="http://schemas.microsoft.com/office/drawing/2014/main" id="{D49D1BD1-BC9C-0AC9-4E59-04C3690136B0}"/>
                  </a:ext>
                </a:extLst>
              </p:cNvPr>
              <p:cNvGrpSpPr/>
              <p:nvPr/>
            </p:nvGrpSpPr>
            <p:grpSpPr>
              <a:xfrm>
                <a:off x="6060469" y="4463480"/>
                <a:ext cx="2440083" cy="646331"/>
                <a:chOff x="6006443" y="3105830"/>
                <a:chExt cx="2440083" cy="646331"/>
              </a:xfrm>
            </p:grpSpPr>
            <p:sp>
              <p:nvSpPr>
                <p:cNvPr id="30" name="Pfeil: nach links 29">
                  <a:extLst>
                    <a:ext uri="{FF2B5EF4-FFF2-40B4-BE49-F238E27FC236}">
                      <a16:creationId xmlns:a16="http://schemas.microsoft.com/office/drawing/2014/main" id="{CDB306BD-08DE-00F6-A1FF-17FA7B5D214B}"/>
                    </a:ext>
                  </a:extLst>
                </p:cNvPr>
                <p:cNvSpPr/>
                <p:nvPr/>
              </p:nvSpPr>
              <p:spPr>
                <a:xfrm rot="10800000">
                  <a:off x="6006443" y="3263077"/>
                  <a:ext cx="1016525" cy="331839"/>
                </a:xfrm>
                <a:prstGeom prst="lef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sp>
              <p:nvSpPr>
                <p:cNvPr id="31" name="Textfeld 30">
                  <a:extLst>
                    <a:ext uri="{FF2B5EF4-FFF2-40B4-BE49-F238E27FC236}">
                      <a16:creationId xmlns:a16="http://schemas.microsoft.com/office/drawing/2014/main" id="{676DD988-4619-1B9A-96E4-C2394668CF59}"/>
                    </a:ext>
                  </a:extLst>
                </p:cNvPr>
                <p:cNvSpPr txBox="1"/>
                <p:nvPr/>
              </p:nvSpPr>
              <p:spPr>
                <a:xfrm>
                  <a:off x="7107698" y="3105830"/>
                  <a:ext cx="1338828" cy="646331"/>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Supervised</a:t>
                  </a:r>
                </a:p>
                <a:p>
                  <a:pPr algn="l" defTabSz="215900" rtl="0" eaLnBrk="1" fontAlgn="base" hangingPunct="1">
                    <a:spcBef>
                      <a:spcPct val="0"/>
                    </a:spcBef>
                    <a:spcAft>
                      <a:spcPct val="0"/>
                    </a:spcAft>
                    <a:buClr>
                      <a:schemeClr val="tx2"/>
                    </a:buClr>
                    <a:tabLst>
                      <a:tab pos="215900" algn="l"/>
                    </a:tabLst>
                  </a:pPr>
                  <a:r>
                    <a:rPr lang="en-US" noProof="0">
                      <a:latin typeface="+mn-lt"/>
                      <a:cs typeface="Arial" panose="020B0604020202020204" pitchFamily="34" charset="0"/>
                    </a:rPr>
                    <a:t>Learning</a:t>
                  </a:r>
                  <a:endParaRPr lang="en-US" kern="1200" noProof="0">
                    <a:solidFill>
                      <a:schemeClr val="tx1"/>
                    </a:solidFill>
                    <a:latin typeface="+mn-lt"/>
                    <a:ea typeface="+mn-ea"/>
                    <a:cs typeface="Arial" panose="020B0604020202020204" pitchFamily="34" charset="0"/>
                  </a:endParaRPr>
                </a:p>
              </p:txBody>
            </p:sp>
          </p:grpSp>
        </p:grpSp>
        <p:sp>
          <p:nvSpPr>
            <p:cNvPr id="17" name="Textfeld 16">
              <a:extLst>
                <a:ext uri="{FF2B5EF4-FFF2-40B4-BE49-F238E27FC236}">
                  <a16:creationId xmlns:a16="http://schemas.microsoft.com/office/drawing/2014/main" id="{24722236-C42C-40BD-E7C3-1775488DCF71}"/>
                </a:ext>
              </a:extLst>
            </p:cNvPr>
            <p:cNvSpPr txBox="1"/>
            <p:nvPr/>
          </p:nvSpPr>
          <p:spPr>
            <a:xfrm rot="5400000">
              <a:off x="4375638" y="4198674"/>
              <a:ext cx="595035" cy="584775"/>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sz="3200" b="1" kern="1200" noProof="0">
                  <a:solidFill>
                    <a:schemeClr val="tx1"/>
                  </a:solidFill>
                  <a:latin typeface="+mn-lt"/>
                  <a:ea typeface="+mn-ea"/>
                  <a:cs typeface="Arial" panose="020B0604020202020204" pitchFamily="34" charset="0"/>
                </a:rPr>
                <a:t>…</a:t>
              </a:r>
            </a:p>
          </p:txBody>
        </p:sp>
      </p:grpSp>
      <p:sp>
        <p:nvSpPr>
          <p:cNvPr id="20" name="Pfeil: nach links 19">
            <a:extLst>
              <a:ext uri="{FF2B5EF4-FFF2-40B4-BE49-F238E27FC236}">
                <a16:creationId xmlns:a16="http://schemas.microsoft.com/office/drawing/2014/main" id="{79A00616-0C2E-C636-1F93-09C75864E6E0}"/>
              </a:ext>
            </a:extLst>
          </p:cNvPr>
          <p:cNvSpPr/>
          <p:nvPr/>
        </p:nvSpPr>
        <p:spPr>
          <a:xfrm rot="10800000">
            <a:off x="2521795" y="3336107"/>
            <a:ext cx="1016525" cy="331839"/>
          </a:xfrm>
          <a:prstGeom prst="lef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sp>
        <p:nvSpPr>
          <p:cNvPr id="21" name="Pfeil: nach links 20">
            <a:extLst>
              <a:ext uri="{FF2B5EF4-FFF2-40B4-BE49-F238E27FC236}">
                <a16:creationId xmlns:a16="http://schemas.microsoft.com/office/drawing/2014/main" id="{C8C0C0DF-FA68-F86B-8D53-F0B0440D475B}"/>
              </a:ext>
            </a:extLst>
          </p:cNvPr>
          <p:cNvSpPr/>
          <p:nvPr/>
        </p:nvSpPr>
        <p:spPr>
          <a:xfrm rot="10800000">
            <a:off x="2520587" y="4924025"/>
            <a:ext cx="1016525" cy="331839"/>
          </a:xfrm>
          <a:prstGeom prst="lef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grpSp>
        <p:nvGrpSpPr>
          <p:cNvPr id="23" name="Gruppieren 22">
            <a:extLst>
              <a:ext uri="{FF2B5EF4-FFF2-40B4-BE49-F238E27FC236}">
                <a16:creationId xmlns:a16="http://schemas.microsoft.com/office/drawing/2014/main" id="{4A3031E4-00A8-51DA-4601-519F170306B0}"/>
              </a:ext>
            </a:extLst>
          </p:cNvPr>
          <p:cNvGrpSpPr/>
          <p:nvPr/>
        </p:nvGrpSpPr>
        <p:grpSpPr>
          <a:xfrm>
            <a:off x="4176910" y="2962796"/>
            <a:ext cx="1518881" cy="2586045"/>
            <a:chOff x="3689966" y="2926316"/>
            <a:chExt cx="1518881" cy="2586045"/>
          </a:xfrm>
        </p:grpSpPr>
        <p:sp>
          <p:nvSpPr>
            <p:cNvPr id="16" name="Flussdiagramm: Datenträger mit direktem Zugriff 15">
              <a:extLst>
                <a:ext uri="{FF2B5EF4-FFF2-40B4-BE49-F238E27FC236}">
                  <a16:creationId xmlns:a16="http://schemas.microsoft.com/office/drawing/2014/main" id="{E5D1AD70-3754-57B4-E32C-AFF57DE802A5}"/>
                </a:ext>
              </a:extLst>
            </p:cNvPr>
            <p:cNvSpPr/>
            <p:nvPr/>
          </p:nvSpPr>
          <p:spPr>
            <a:xfrm>
              <a:off x="3689966" y="2926316"/>
              <a:ext cx="1518881" cy="2586045"/>
            </a:xfrm>
            <a:prstGeom prst="flowChartMagneticDrum">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noProof="0">
                  <a:solidFill>
                    <a:schemeClr val="bg1"/>
                  </a:solidFill>
                </a:rPr>
                <a:t>Scaling &amp;</a:t>
              </a:r>
            </a:p>
            <a:p>
              <a:pPr algn="ctr"/>
              <a:r>
                <a:rPr lang="en-US" sz="1050" noProof="0">
                  <a:solidFill>
                    <a:schemeClr val="bg1"/>
                  </a:solidFill>
                </a:rPr>
                <a:t>PCA</a:t>
              </a:r>
            </a:p>
            <a:p>
              <a:pPr algn="ctr"/>
              <a:r>
                <a:rPr lang="en-US" sz="1050" noProof="0">
                  <a:solidFill>
                    <a:schemeClr val="bg1"/>
                  </a:solidFill>
                </a:rPr>
                <a:t>Prepare training Data</a:t>
              </a:r>
            </a:p>
            <a:p>
              <a:pPr algn="ctr"/>
              <a:endParaRPr lang="en-US" sz="900" noProof="0">
                <a:solidFill>
                  <a:schemeClr val="bg1"/>
                </a:solidFill>
              </a:endParaRPr>
            </a:p>
          </p:txBody>
        </p:sp>
        <p:sp>
          <p:nvSpPr>
            <p:cNvPr id="22" name="Textfeld 21">
              <a:extLst>
                <a:ext uri="{FF2B5EF4-FFF2-40B4-BE49-F238E27FC236}">
                  <a16:creationId xmlns:a16="http://schemas.microsoft.com/office/drawing/2014/main" id="{372D7F55-12BA-6542-BB84-CCAC2D737EC2}"/>
                </a:ext>
              </a:extLst>
            </p:cNvPr>
            <p:cNvSpPr txBox="1"/>
            <p:nvPr/>
          </p:nvSpPr>
          <p:spPr>
            <a:xfrm>
              <a:off x="3714527" y="3072140"/>
              <a:ext cx="1494320" cy="338554"/>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sz="1600" kern="1200" noProof="0">
                  <a:solidFill>
                    <a:schemeClr val="bg1"/>
                  </a:solidFill>
                  <a:latin typeface="+mn-lt"/>
                  <a:ea typeface="+mn-ea"/>
                  <a:cs typeface="Arial" panose="020B0604020202020204" pitchFamily="34" charset="0"/>
                </a:rPr>
                <a:t>Preprocessing</a:t>
              </a:r>
            </a:p>
          </p:txBody>
        </p:sp>
      </p:grpSp>
    </p:spTree>
    <p:extLst>
      <p:ext uri="{BB962C8B-B14F-4D97-AF65-F5344CB8AC3E}">
        <p14:creationId xmlns:p14="http://schemas.microsoft.com/office/powerpoint/2010/main" val="933612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F7889-B295-8A28-620B-623CFEF41FBF}"/>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5A9FA6C6-931C-3B2D-C8A6-6E973FBFCE52}"/>
              </a:ext>
            </a:extLst>
          </p:cNvPr>
          <p:cNvSpPr>
            <a:spLocks noGrp="1"/>
          </p:cNvSpPr>
          <p:nvPr>
            <p:ph type="title"/>
          </p:nvPr>
        </p:nvSpPr>
        <p:spPr/>
        <p:txBody>
          <a:bodyPr/>
          <a:lstStyle/>
          <a:p>
            <a:r>
              <a:rPr lang="en-US" noProof="0">
                <a:cs typeface="Arial"/>
              </a:rPr>
              <a:t>Classification</a:t>
            </a:r>
          </a:p>
        </p:txBody>
      </p:sp>
      <p:sp>
        <p:nvSpPr>
          <p:cNvPr id="5" name="Textplatzhalter 4">
            <a:extLst>
              <a:ext uri="{FF2B5EF4-FFF2-40B4-BE49-F238E27FC236}">
                <a16:creationId xmlns:a16="http://schemas.microsoft.com/office/drawing/2014/main" id="{376B8D9D-A469-F033-439F-2EC288120B09}"/>
              </a:ext>
            </a:extLst>
          </p:cNvPr>
          <p:cNvSpPr>
            <a:spLocks noGrp="1"/>
          </p:cNvSpPr>
          <p:nvPr>
            <p:ph type="body" sz="quarter" idx="11"/>
          </p:nvPr>
        </p:nvSpPr>
        <p:spPr>
          <a:xfrm>
            <a:off x="360000" y="963000"/>
            <a:ext cx="11473200" cy="252000"/>
          </a:xfrm>
        </p:spPr>
        <p:txBody>
          <a:bodyPr/>
          <a:lstStyle/>
          <a:p>
            <a:endParaRPr lang="en-US" b="0" noProof="0"/>
          </a:p>
          <a:p>
            <a:endParaRPr lang="en-US" noProof="0"/>
          </a:p>
        </p:txBody>
      </p:sp>
      <mc:AlternateContent xmlns:mc="http://schemas.openxmlformats.org/markup-compatibility/2006" xmlns:a14="http://schemas.microsoft.com/office/drawing/2010/main">
        <mc:Choice Requires="a14">
          <p:sp>
            <p:nvSpPr>
              <p:cNvPr id="6" name="Inhaltsplatzhalter 5">
                <a:extLst>
                  <a:ext uri="{FF2B5EF4-FFF2-40B4-BE49-F238E27FC236}">
                    <a16:creationId xmlns:a16="http://schemas.microsoft.com/office/drawing/2014/main" id="{0BEFF59B-2E7F-4356-DCD1-2091F53C6865}"/>
                  </a:ext>
                </a:extLst>
              </p:cNvPr>
              <p:cNvSpPr>
                <a:spLocks noGrp="1"/>
              </p:cNvSpPr>
              <p:nvPr>
                <p:ph sz="quarter" idx="16"/>
              </p:nvPr>
            </p:nvSpPr>
            <p:spPr>
              <a:xfrm>
                <a:off x="360000" y="963000"/>
                <a:ext cx="11473200" cy="4707001"/>
              </a:xfrm>
            </p:spPr>
            <p:txBody>
              <a:bodyPr/>
              <a:lstStyle/>
              <a:p>
                <a:pPr marL="215900" indent="-215900"/>
                <a:r>
                  <a:rPr lang="en-US" b="1" noProof="0">
                    <a:ea typeface="Yu Gothic UI"/>
                    <a:cs typeface="Arial"/>
                  </a:rPr>
                  <a:t>Input</a:t>
                </a:r>
                <a:r>
                  <a:rPr lang="en-US" noProof="0">
                    <a:ea typeface="Yu Gothic UI"/>
                    <a:cs typeface="Arial"/>
                  </a:rPr>
                  <a:t>: </a:t>
                </a:r>
                <a:r>
                  <a:rPr lang="en-US" noProof="0"/>
                  <a:t>Individual embedding patches fed into the neural networks</a:t>
                </a:r>
                <a:br>
                  <a:rPr lang="en-US" noProof="0"/>
                </a:br>
                <a:endParaRPr lang="en-US" noProof="0">
                  <a:ea typeface="Yu Gothic UI"/>
                  <a:cs typeface="Arial"/>
                </a:endParaRPr>
              </a:p>
              <a:p>
                <a:pPr marL="215900" indent="-215900"/>
                <a:r>
                  <a:rPr lang="en-US" noProof="0"/>
                  <a:t>Different models with multiple parameters were tested.</a:t>
                </a:r>
              </a:p>
              <a:p>
                <a:pPr marL="431700" lvl="1"/>
                <a:r>
                  <a:rPr lang="en-US" noProof="0"/>
                  <a:t>Multiple Learning approaches</a:t>
                </a:r>
              </a:p>
              <a:p>
                <a:pPr marL="431700" lvl="1"/>
                <a:r>
                  <a:rPr lang="en-US" noProof="0"/>
                  <a:t>PCA component parameters </a:t>
                </a:r>
                <a:r>
                  <a:rPr lang="de-DE"/>
                  <a:t>[0.8, 0.85, 0.9, 0.95]</a:t>
                </a:r>
                <a:endParaRPr lang="en-US" noProof="0"/>
              </a:p>
              <a:p>
                <a:pPr marL="431700" lvl="1"/>
                <a:r>
                  <a:rPr lang="en-US" noProof="0"/>
                  <a:t>Multiple training data processing approaches (spot centered vs. grid based)</a:t>
                </a:r>
              </a:p>
              <a:p>
                <a:pPr marL="501550" lvl="1" indent="-285750">
                  <a:buFont typeface="Wingdings" panose="05000000000000000000" pitchFamily="2" charset="2"/>
                  <a:buChar char="Ø"/>
                </a:pPr>
                <a:r>
                  <a:rPr lang="en-US" noProof="0"/>
                  <a:t>Patch size (224px </a:t>
                </a:r>
                <a14:m>
                  <m:oMath xmlns:m="http://schemas.openxmlformats.org/officeDocument/2006/math">
                    <m:r>
                      <a:rPr lang="en-US" i="1" noProof="0" smtClean="0">
                        <a:latin typeface="Cambria Math" panose="02040503050406030204" pitchFamily="18" charset="0"/>
                        <a:ea typeface="Cambria Math" panose="02040503050406030204" pitchFamily="18" charset="0"/>
                      </a:rPr>
                      <m:t>×</m:t>
                    </m:r>
                  </m:oMath>
                </a14:m>
                <a:r>
                  <a:rPr lang="en-US" noProof="0"/>
                  <a:t> 224px) vs. (448px </a:t>
                </a:r>
                <a14:m>
                  <m:oMath xmlns:m="http://schemas.openxmlformats.org/officeDocument/2006/math">
                    <m:r>
                      <a:rPr lang="en-US" i="1" noProof="0" smtClean="0">
                        <a:latin typeface="Cambria Math" panose="02040503050406030204" pitchFamily="18" charset="0"/>
                        <a:ea typeface="Cambria Math" panose="02040503050406030204" pitchFamily="18" charset="0"/>
                      </a:rPr>
                      <m:t>×</m:t>
                    </m:r>
                  </m:oMath>
                </a14:m>
                <a:r>
                  <a:rPr lang="en-US" noProof="0"/>
                  <a:t> 448px)</a:t>
                </a:r>
              </a:p>
              <a:p>
                <a:pPr marL="501550" lvl="1" indent="-285750">
                  <a:buFont typeface="Wingdings" panose="05000000000000000000" pitchFamily="2" charset="2"/>
                  <a:buChar char="Ø"/>
                </a:pPr>
                <a:endParaRPr lang="en-US" noProof="0"/>
              </a:p>
              <a:p>
                <a:r>
                  <a:rPr lang="en-US" b="1" noProof="0"/>
                  <a:t>Output: </a:t>
                </a:r>
                <a:r>
                  <a:rPr lang="en-US" noProof="0"/>
                  <a:t>Cell Type Membership of a Patch</a:t>
                </a:r>
              </a:p>
            </p:txBody>
          </p:sp>
        </mc:Choice>
        <mc:Fallback xmlns="">
          <p:sp>
            <p:nvSpPr>
              <p:cNvPr id="6" name="Inhaltsplatzhalter 5">
                <a:extLst>
                  <a:ext uri="{FF2B5EF4-FFF2-40B4-BE49-F238E27FC236}">
                    <a16:creationId xmlns:a16="http://schemas.microsoft.com/office/drawing/2014/main" id="{0BEFF59B-2E7F-4356-DCD1-2091F53C6865}"/>
                  </a:ext>
                </a:extLst>
              </p:cNvPr>
              <p:cNvSpPr>
                <a:spLocks noGrp="1" noRot="1" noChangeAspect="1" noMove="1" noResize="1" noEditPoints="1" noAdjustHandles="1" noChangeArrowheads="1" noChangeShapeType="1" noTextEdit="1"/>
              </p:cNvSpPr>
              <p:nvPr>
                <p:ph sz="quarter" idx="16"/>
              </p:nvPr>
            </p:nvSpPr>
            <p:spPr>
              <a:xfrm>
                <a:off x="360000" y="963000"/>
                <a:ext cx="11473200" cy="4707001"/>
              </a:xfrm>
              <a:blipFill>
                <a:blip r:embed="rId3"/>
                <a:stretch>
                  <a:fillRect l="-1116" t="-1684"/>
                </a:stretch>
              </a:blipFill>
            </p:spPr>
            <p:txBody>
              <a:bodyPr/>
              <a:lstStyle/>
              <a:p>
                <a:r>
                  <a:rPr lang="en-US">
                    <a:noFill/>
                  </a:rPr>
                  <a:t> </a:t>
                </a:r>
              </a:p>
            </p:txBody>
          </p:sp>
        </mc:Fallback>
      </mc:AlternateContent>
      <p:sp>
        <p:nvSpPr>
          <p:cNvPr id="11" name="Pfeil: nach links 10">
            <a:extLst>
              <a:ext uri="{FF2B5EF4-FFF2-40B4-BE49-F238E27FC236}">
                <a16:creationId xmlns:a16="http://schemas.microsoft.com/office/drawing/2014/main" id="{36BC754F-96E4-DAC6-B072-04469C255CD3}"/>
              </a:ext>
            </a:extLst>
          </p:cNvPr>
          <p:cNvSpPr/>
          <p:nvPr/>
        </p:nvSpPr>
        <p:spPr>
          <a:xfrm rot="10800000">
            <a:off x="1847633" y="4207581"/>
            <a:ext cx="1196127" cy="331839"/>
          </a:xfrm>
          <a:prstGeom prst="lef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grpSp>
        <p:nvGrpSpPr>
          <p:cNvPr id="45" name="Gruppieren 44">
            <a:extLst>
              <a:ext uri="{FF2B5EF4-FFF2-40B4-BE49-F238E27FC236}">
                <a16:creationId xmlns:a16="http://schemas.microsoft.com/office/drawing/2014/main" id="{4FF6FEEF-EF92-73DF-3861-AB262A33525F}"/>
              </a:ext>
            </a:extLst>
          </p:cNvPr>
          <p:cNvGrpSpPr/>
          <p:nvPr/>
        </p:nvGrpSpPr>
        <p:grpSpPr>
          <a:xfrm>
            <a:off x="8247074" y="3495504"/>
            <a:ext cx="2813713" cy="1267829"/>
            <a:chOff x="4457655" y="2887844"/>
            <a:chExt cx="2813713" cy="1267829"/>
          </a:xfrm>
        </p:grpSpPr>
        <p:sp>
          <p:nvSpPr>
            <p:cNvPr id="9" name="Pfeil: nach links 8">
              <a:extLst>
                <a:ext uri="{FF2B5EF4-FFF2-40B4-BE49-F238E27FC236}">
                  <a16:creationId xmlns:a16="http://schemas.microsoft.com/office/drawing/2014/main" id="{2CBF0E4E-AFF6-E63D-54FB-A584DECB7063}"/>
                </a:ext>
              </a:extLst>
            </p:cNvPr>
            <p:cNvSpPr/>
            <p:nvPr/>
          </p:nvSpPr>
          <p:spPr>
            <a:xfrm rot="10800000">
              <a:off x="4457655" y="3631000"/>
              <a:ext cx="1176437" cy="331839"/>
            </a:xfrm>
            <a:prstGeom prst="lef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sp>
          <p:nvSpPr>
            <p:cNvPr id="18" name="Textfeld 17">
              <a:extLst>
                <a:ext uri="{FF2B5EF4-FFF2-40B4-BE49-F238E27FC236}">
                  <a16:creationId xmlns:a16="http://schemas.microsoft.com/office/drawing/2014/main" id="{D958832C-E6BA-DB91-03DF-5299DC431FB7}"/>
                </a:ext>
              </a:extLst>
            </p:cNvPr>
            <p:cNvSpPr txBox="1"/>
            <p:nvPr/>
          </p:nvSpPr>
          <p:spPr>
            <a:xfrm>
              <a:off x="6056109" y="2887844"/>
              <a:ext cx="1142364" cy="369332"/>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Cell Type</a:t>
              </a:r>
            </a:p>
          </p:txBody>
        </p:sp>
        <p:grpSp>
          <p:nvGrpSpPr>
            <p:cNvPr id="44" name="Gruppieren 43">
              <a:extLst>
                <a:ext uri="{FF2B5EF4-FFF2-40B4-BE49-F238E27FC236}">
                  <a16:creationId xmlns:a16="http://schemas.microsoft.com/office/drawing/2014/main" id="{D03EF852-7A41-BA97-8AE1-8956F84C4776}"/>
                </a:ext>
              </a:extLst>
            </p:cNvPr>
            <p:cNvGrpSpPr/>
            <p:nvPr/>
          </p:nvGrpSpPr>
          <p:grpSpPr>
            <a:xfrm>
              <a:off x="5742590" y="3366349"/>
              <a:ext cx="1528778" cy="789324"/>
              <a:chOff x="5742590" y="3366349"/>
              <a:chExt cx="1528778" cy="789324"/>
            </a:xfrm>
          </p:grpSpPr>
          <p:sp>
            <p:nvSpPr>
              <p:cNvPr id="19" name="Textfeld 18">
                <a:extLst>
                  <a:ext uri="{FF2B5EF4-FFF2-40B4-BE49-F238E27FC236}">
                    <a16:creationId xmlns:a16="http://schemas.microsoft.com/office/drawing/2014/main" id="{E343C640-01E7-D2F2-B2F0-6EFC46F5F33C}"/>
                  </a:ext>
                </a:extLst>
              </p:cNvPr>
              <p:cNvSpPr txBox="1"/>
              <p:nvPr/>
            </p:nvSpPr>
            <p:spPr>
              <a:xfrm>
                <a:off x="5983215" y="3366349"/>
                <a:ext cx="1288153" cy="369332"/>
              </a:xfrm>
              <a:prstGeom prst="rect">
                <a:avLst/>
              </a:prstGeom>
              <a:solidFill>
                <a:srgbClr val="407FB7"/>
              </a:solidFill>
            </p:spPr>
            <p:txBody>
              <a:bodyPr wrap="square" rtlCol="0">
                <a:spAutoFit/>
              </a:bodyPr>
              <a:lstStyle/>
              <a:p>
                <a:pPr algn="l"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Cluster 1</a:t>
                </a:r>
              </a:p>
            </p:txBody>
          </p:sp>
          <p:sp>
            <p:nvSpPr>
              <p:cNvPr id="29" name="Textfeld 28">
                <a:extLst>
                  <a:ext uri="{FF2B5EF4-FFF2-40B4-BE49-F238E27FC236}">
                    <a16:creationId xmlns:a16="http://schemas.microsoft.com/office/drawing/2014/main" id="{81D97FAD-88AF-D1AE-8ACB-B632565E158C}"/>
                  </a:ext>
                </a:extLst>
              </p:cNvPr>
              <p:cNvSpPr txBox="1"/>
              <p:nvPr/>
            </p:nvSpPr>
            <p:spPr>
              <a:xfrm>
                <a:off x="5835904" y="3584695"/>
                <a:ext cx="1288153" cy="369332"/>
              </a:xfrm>
              <a:prstGeom prst="rect">
                <a:avLst/>
              </a:prstGeom>
              <a:solidFill>
                <a:srgbClr val="FF0000"/>
              </a:solidFill>
            </p:spPr>
            <p:txBody>
              <a:bodyPr wrap="square" rtlCol="0">
                <a:spAutoFit/>
              </a:bodyPr>
              <a:lstStyle/>
              <a:p>
                <a:pPr algn="l"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Cluster </a:t>
                </a:r>
                <a:r>
                  <a:rPr lang="en-US" noProof="0">
                    <a:latin typeface="+mn-lt"/>
                    <a:cs typeface="Arial" panose="020B0604020202020204" pitchFamily="34" charset="0"/>
                  </a:rPr>
                  <a:t>5</a:t>
                </a:r>
              </a:p>
            </p:txBody>
          </p:sp>
          <p:sp>
            <p:nvSpPr>
              <p:cNvPr id="36" name="Textfeld 35">
                <a:extLst>
                  <a:ext uri="{FF2B5EF4-FFF2-40B4-BE49-F238E27FC236}">
                    <a16:creationId xmlns:a16="http://schemas.microsoft.com/office/drawing/2014/main" id="{2376926F-B966-7443-CDFA-803BB6BC3A4D}"/>
                  </a:ext>
                </a:extLst>
              </p:cNvPr>
              <p:cNvSpPr txBox="1"/>
              <p:nvPr/>
            </p:nvSpPr>
            <p:spPr>
              <a:xfrm>
                <a:off x="5742590" y="3786341"/>
                <a:ext cx="1288153" cy="369332"/>
              </a:xfrm>
              <a:prstGeom prst="rect">
                <a:avLst/>
              </a:prstGeom>
              <a:solidFill>
                <a:srgbClr val="92D050"/>
              </a:solidFill>
            </p:spPr>
            <p:txBody>
              <a:bodyPr wrap="square" rtlCol="0">
                <a:spAutoFit/>
              </a:bodyPr>
              <a:lstStyle/>
              <a:p>
                <a:pPr algn="l" defTabSz="215900" rtl="0" eaLnBrk="1" fontAlgn="base" hangingPunct="1">
                  <a:spcBef>
                    <a:spcPct val="0"/>
                  </a:spcBef>
                  <a:spcAft>
                    <a:spcPct val="0"/>
                  </a:spcAft>
                  <a:buClr>
                    <a:schemeClr val="tx2"/>
                  </a:buClr>
                  <a:tabLst>
                    <a:tab pos="215900" algn="l"/>
                  </a:tabLst>
                </a:pPr>
                <a:r>
                  <a:rPr lang="en-US" kern="1200" noProof="0">
                    <a:solidFill>
                      <a:schemeClr val="tx1"/>
                    </a:solidFill>
                    <a:latin typeface="+mn-lt"/>
                    <a:ea typeface="+mn-ea"/>
                    <a:cs typeface="Arial" panose="020B0604020202020204" pitchFamily="34" charset="0"/>
                  </a:rPr>
                  <a:t>Cluster </a:t>
                </a:r>
                <a:r>
                  <a:rPr lang="en-US" noProof="0">
                    <a:latin typeface="+mn-lt"/>
                    <a:cs typeface="Arial" panose="020B0604020202020204" pitchFamily="34" charset="0"/>
                  </a:rPr>
                  <a:t>4</a:t>
                </a:r>
                <a:endParaRPr lang="en-US" kern="1200" noProof="0">
                  <a:solidFill>
                    <a:schemeClr val="tx1"/>
                  </a:solidFill>
                  <a:latin typeface="+mn-lt"/>
                  <a:ea typeface="+mn-ea"/>
                  <a:cs typeface="Arial" panose="020B0604020202020204" pitchFamily="34" charset="0"/>
                </a:endParaRPr>
              </a:p>
            </p:txBody>
          </p:sp>
        </p:grpSp>
      </p:grpSp>
      <p:grpSp>
        <p:nvGrpSpPr>
          <p:cNvPr id="55" name="Gruppieren 54">
            <a:extLst>
              <a:ext uri="{FF2B5EF4-FFF2-40B4-BE49-F238E27FC236}">
                <a16:creationId xmlns:a16="http://schemas.microsoft.com/office/drawing/2014/main" id="{B45EECB1-76C7-1B8C-1878-25FF95009870}"/>
              </a:ext>
            </a:extLst>
          </p:cNvPr>
          <p:cNvGrpSpPr/>
          <p:nvPr/>
        </p:nvGrpSpPr>
        <p:grpSpPr>
          <a:xfrm>
            <a:off x="5822244" y="3839203"/>
            <a:ext cx="2097944" cy="1017455"/>
            <a:chOff x="4615869" y="3502424"/>
            <a:chExt cx="2097944" cy="1017455"/>
          </a:xfrm>
        </p:grpSpPr>
        <p:pic>
          <p:nvPicPr>
            <p:cNvPr id="50" name="Grafik 49">
              <a:extLst>
                <a:ext uri="{FF2B5EF4-FFF2-40B4-BE49-F238E27FC236}">
                  <a16:creationId xmlns:a16="http://schemas.microsoft.com/office/drawing/2014/main" id="{7D7C6826-9408-3073-B820-9882E74D8412}"/>
                </a:ext>
              </a:extLst>
            </p:cNvPr>
            <p:cNvPicPr>
              <a:picLocks noChangeAspect="1"/>
            </p:cNvPicPr>
            <p:nvPr/>
          </p:nvPicPr>
          <p:blipFill>
            <a:blip r:embed="rId4"/>
            <a:stretch>
              <a:fillRect/>
            </a:stretch>
          </p:blipFill>
          <p:spPr>
            <a:xfrm>
              <a:off x="4615869" y="3502424"/>
              <a:ext cx="2076020" cy="1017455"/>
            </a:xfrm>
            <a:prstGeom prst="rect">
              <a:avLst/>
            </a:prstGeom>
          </p:spPr>
        </p:pic>
        <p:sp>
          <p:nvSpPr>
            <p:cNvPr id="51" name="Textfeld 50">
              <a:extLst>
                <a:ext uri="{FF2B5EF4-FFF2-40B4-BE49-F238E27FC236}">
                  <a16:creationId xmlns:a16="http://schemas.microsoft.com/office/drawing/2014/main" id="{A433DFCD-AAC4-EF2D-4A5C-3B7800A4EB43}"/>
                </a:ext>
              </a:extLst>
            </p:cNvPr>
            <p:cNvSpPr txBox="1"/>
            <p:nvPr/>
          </p:nvSpPr>
          <p:spPr>
            <a:xfrm rot="5400000">
              <a:off x="4684380" y="3841874"/>
              <a:ext cx="389850" cy="338554"/>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sz="1600" b="1" kern="1200" noProof="0">
                  <a:solidFill>
                    <a:schemeClr val="tx1"/>
                  </a:solidFill>
                  <a:latin typeface="+mn-lt"/>
                  <a:ea typeface="+mn-ea"/>
                  <a:cs typeface="Arial" panose="020B0604020202020204" pitchFamily="34" charset="0"/>
                </a:rPr>
                <a:t>…</a:t>
              </a:r>
            </a:p>
          </p:txBody>
        </p:sp>
        <p:sp>
          <p:nvSpPr>
            <p:cNvPr id="54" name="Textfeld 53">
              <a:extLst>
                <a:ext uri="{FF2B5EF4-FFF2-40B4-BE49-F238E27FC236}">
                  <a16:creationId xmlns:a16="http://schemas.microsoft.com/office/drawing/2014/main" id="{60E30AB0-E355-72EC-35E6-72830A6DAF1F}"/>
                </a:ext>
              </a:extLst>
            </p:cNvPr>
            <p:cNvSpPr txBox="1"/>
            <p:nvPr/>
          </p:nvSpPr>
          <p:spPr>
            <a:xfrm rot="5400000">
              <a:off x="6349611" y="3867445"/>
              <a:ext cx="389850" cy="338554"/>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sz="1600" b="1" kern="1200" noProof="0">
                  <a:solidFill>
                    <a:schemeClr val="tx1"/>
                  </a:solidFill>
                  <a:latin typeface="+mn-lt"/>
                  <a:ea typeface="+mn-ea"/>
                  <a:cs typeface="Arial" panose="020B0604020202020204" pitchFamily="34" charset="0"/>
                </a:rPr>
                <a:t>…</a:t>
              </a:r>
            </a:p>
          </p:txBody>
        </p:sp>
      </p:grpSp>
      <p:sp>
        <p:nvSpPr>
          <p:cNvPr id="56" name="Geschweifte Klammer rechts 55">
            <a:extLst>
              <a:ext uri="{FF2B5EF4-FFF2-40B4-BE49-F238E27FC236}">
                <a16:creationId xmlns:a16="http://schemas.microsoft.com/office/drawing/2014/main" id="{34B97AAB-6527-E09F-58FE-389801312765}"/>
              </a:ext>
            </a:extLst>
          </p:cNvPr>
          <p:cNvSpPr/>
          <p:nvPr/>
        </p:nvSpPr>
        <p:spPr>
          <a:xfrm rot="5400000">
            <a:off x="6743938" y="4114399"/>
            <a:ext cx="286104" cy="2066398"/>
          </a:xfrm>
          <a:prstGeom prst="rightBrace">
            <a:avLst>
              <a:gd name="adj1" fmla="val 34743"/>
              <a:gd name="adj2" fmla="val 49701"/>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59" name="Textfeld 58">
            <a:extLst>
              <a:ext uri="{FF2B5EF4-FFF2-40B4-BE49-F238E27FC236}">
                <a16:creationId xmlns:a16="http://schemas.microsoft.com/office/drawing/2014/main" id="{8D466AC2-551A-4849-3925-1B03F63320F4}"/>
              </a:ext>
            </a:extLst>
          </p:cNvPr>
          <p:cNvSpPr txBox="1"/>
          <p:nvPr/>
        </p:nvSpPr>
        <p:spPr>
          <a:xfrm>
            <a:off x="5822244" y="5412881"/>
            <a:ext cx="2424830" cy="646331"/>
          </a:xfrm>
          <a:prstGeom prst="rect">
            <a:avLst/>
          </a:prstGeom>
          <a:noFill/>
        </p:spPr>
        <p:txBody>
          <a:bodyPr wrap="square" rtlCol="0">
            <a:spAutoFit/>
          </a:bodyPr>
          <a:lstStyle/>
          <a:p>
            <a:pPr algn="l" defTabSz="215900" rtl="0" eaLnBrk="1" fontAlgn="base" hangingPunct="1">
              <a:spcBef>
                <a:spcPct val="0"/>
              </a:spcBef>
              <a:spcAft>
                <a:spcPct val="0"/>
              </a:spcAft>
              <a:buClr>
                <a:schemeClr val="tx2"/>
              </a:buClr>
              <a:tabLst>
                <a:tab pos="215900" algn="l"/>
              </a:tabLst>
            </a:pPr>
            <a:r>
              <a:rPr lang="en-US" noProof="0">
                <a:latin typeface="+mn-lt"/>
                <a:cs typeface="Arial" panose="020B0604020202020204" pitchFamily="34" charset="0"/>
              </a:rPr>
              <a:t>DNN, CNN, SVM</a:t>
            </a:r>
          </a:p>
          <a:p>
            <a:pPr algn="l" defTabSz="215900" rtl="0" eaLnBrk="1" fontAlgn="base" hangingPunct="1">
              <a:spcBef>
                <a:spcPct val="0"/>
              </a:spcBef>
              <a:spcAft>
                <a:spcPct val="0"/>
              </a:spcAft>
              <a:buClr>
                <a:schemeClr val="tx2"/>
              </a:buClr>
              <a:tabLst>
                <a:tab pos="215900" algn="l"/>
              </a:tabLst>
            </a:pPr>
            <a:endParaRPr lang="en-US" kern="1200" noProof="0">
              <a:solidFill>
                <a:schemeClr val="tx1"/>
              </a:solidFill>
              <a:latin typeface="+mn-lt"/>
              <a:ea typeface="+mn-ea"/>
              <a:cs typeface="Arial" panose="020B0604020202020204" pitchFamily="34" charset="0"/>
            </a:endParaRPr>
          </a:p>
        </p:txBody>
      </p:sp>
      <p:grpSp>
        <p:nvGrpSpPr>
          <p:cNvPr id="88" name="Gruppieren 87">
            <a:extLst>
              <a:ext uri="{FF2B5EF4-FFF2-40B4-BE49-F238E27FC236}">
                <a16:creationId xmlns:a16="http://schemas.microsoft.com/office/drawing/2014/main" id="{F8494CB3-4017-2A6C-D355-35596F96069E}"/>
              </a:ext>
            </a:extLst>
          </p:cNvPr>
          <p:cNvGrpSpPr/>
          <p:nvPr/>
        </p:nvGrpSpPr>
        <p:grpSpPr>
          <a:xfrm>
            <a:off x="393898" y="3428999"/>
            <a:ext cx="1330744" cy="1527419"/>
            <a:chOff x="1015715" y="3261022"/>
            <a:chExt cx="1592036" cy="1828822"/>
          </a:xfrm>
        </p:grpSpPr>
        <p:grpSp>
          <p:nvGrpSpPr>
            <p:cNvPr id="64" name="Gruppieren 63">
              <a:extLst>
                <a:ext uri="{FF2B5EF4-FFF2-40B4-BE49-F238E27FC236}">
                  <a16:creationId xmlns:a16="http://schemas.microsoft.com/office/drawing/2014/main" id="{A30EDFB3-D52B-0AF5-CE60-1EFF199C3D7F}"/>
                </a:ext>
              </a:extLst>
            </p:cNvPr>
            <p:cNvGrpSpPr/>
            <p:nvPr/>
          </p:nvGrpSpPr>
          <p:grpSpPr>
            <a:xfrm>
              <a:off x="1015715" y="3261022"/>
              <a:ext cx="1142364" cy="1394707"/>
              <a:chOff x="1174113" y="3136448"/>
              <a:chExt cx="1142364" cy="1394707"/>
            </a:xfrm>
          </p:grpSpPr>
          <p:sp>
            <p:nvSpPr>
              <p:cNvPr id="65" name="Rechteck: gefaltete Ecke 64">
                <a:extLst>
                  <a:ext uri="{FF2B5EF4-FFF2-40B4-BE49-F238E27FC236}">
                    <a16:creationId xmlns:a16="http://schemas.microsoft.com/office/drawing/2014/main" id="{870BB7B2-D59D-0004-2B8A-37418911837B}"/>
                  </a:ext>
                </a:extLst>
              </p:cNvPr>
              <p:cNvSpPr/>
              <p:nvPr/>
            </p:nvSpPr>
            <p:spPr>
              <a:xfrm>
                <a:off x="1174113" y="3136448"/>
                <a:ext cx="1142364" cy="1394707"/>
              </a:xfrm>
              <a:prstGeom prst="foldedCorner">
                <a:avLst/>
              </a:prstGeom>
              <a:solidFill>
                <a:schemeClr val="bg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grpSp>
            <p:nvGrpSpPr>
              <p:cNvPr id="66" name="Gruppieren 65">
                <a:extLst>
                  <a:ext uri="{FF2B5EF4-FFF2-40B4-BE49-F238E27FC236}">
                    <a16:creationId xmlns:a16="http://schemas.microsoft.com/office/drawing/2014/main" id="{E4F61D45-6018-3883-DF6D-49EEDF1C47BB}"/>
                  </a:ext>
                </a:extLst>
              </p:cNvPr>
              <p:cNvGrpSpPr/>
              <p:nvPr/>
            </p:nvGrpSpPr>
            <p:grpSpPr>
              <a:xfrm>
                <a:off x="1205932" y="3156773"/>
                <a:ext cx="851979" cy="1131145"/>
                <a:chOff x="752003" y="3210390"/>
                <a:chExt cx="1083384" cy="1253599"/>
              </a:xfrm>
            </p:grpSpPr>
            <p:pic>
              <p:nvPicPr>
                <p:cNvPr id="67" name="Grafik 66">
                  <a:extLst>
                    <a:ext uri="{FF2B5EF4-FFF2-40B4-BE49-F238E27FC236}">
                      <a16:creationId xmlns:a16="http://schemas.microsoft.com/office/drawing/2014/main" id="{83AB0239-AE54-85FF-0299-EC7E5AF955A2}"/>
                    </a:ext>
                  </a:extLst>
                </p:cNvPr>
                <p:cNvPicPr>
                  <a:picLocks noChangeAspect="1"/>
                </p:cNvPicPr>
                <p:nvPr/>
              </p:nvPicPr>
              <p:blipFill>
                <a:blip r:embed="rId5"/>
                <a:stretch>
                  <a:fillRect/>
                </a:stretch>
              </p:blipFill>
              <p:spPr>
                <a:xfrm>
                  <a:off x="752003" y="3210390"/>
                  <a:ext cx="685859" cy="876376"/>
                </a:xfrm>
                <a:prstGeom prst="rect">
                  <a:avLst/>
                </a:prstGeom>
              </p:spPr>
            </p:pic>
            <p:pic>
              <p:nvPicPr>
                <p:cNvPr id="68" name="Grafik 67">
                  <a:extLst>
                    <a:ext uri="{FF2B5EF4-FFF2-40B4-BE49-F238E27FC236}">
                      <a16:creationId xmlns:a16="http://schemas.microsoft.com/office/drawing/2014/main" id="{F5589C5A-1B7E-8DF1-E4B3-FB84C9CA94B7}"/>
                    </a:ext>
                  </a:extLst>
                </p:cNvPr>
                <p:cNvPicPr>
                  <a:picLocks noChangeAspect="1"/>
                </p:cNvPicPr>
                <p:nvPr/>
              </p:nvPicPr>
              <p:blipFill>
                <a:blip r:embed="rId6"/>
                <a:stretch>
                  <a:fillRect/>
                </a:stretch>
              </p:blipFill>
              <p:spPr>
                <a:xfrm>
                  <a:off x="931704" y="3439194"/>
                  <a:ext cx="693480" cy="853514"/>
                </a:xfrm>
                <a:prstGeom prst="rect">
                  <a:avLst/>
                </a:prstGeom>
              </p:spPr>
            </p:pic>
            <p:pic>
              <p:nvPicPr>
                <p:cNvPr id="69" name="Grafik 68">
                  <a:extLst>
                    <a:ext uri="{FF2B5EF4-FFF2-40B4-BE49-F238E27FC236}">
                      <a16:creationId xmlns:a16="http://schemas.microsoft.com/office/drawing/2014/main" id="{260B4336-D591-4906-3CE1-795E489BDF16}"/>
                    </a:ext>
                  </a:extLst>
                </p:cNvPr>
                <p:cNvPicPr>
                  <a:picLocks noChangeAspect="1"/>
                </p:cNvPicPr>
                <p:nvPr/>
              </p:nvPicPr>
              <p:blipFill>
                <a:blip r:embed="rId7"/>
                <a:stretch>
                  <a:fillRect/>
                </a:stretch>
              </p:blipFill>
              <p:spPr>
                <a:xfrm>
                  <a:off x="1141907" y="3648578"/>
                  <a:ext cx="693480" cy="815411"/>
                </a:xfrm>
                <a:prstGeom prst="rect">
                  <a:avLst/>
                </a:prstGeom>
              </p:spPr>
            </p:pic>
          </p:grpSp>
        </p:grpSp>
        <p:grpSp>
          <p:nvGrpSpPr>
            <p:cNvPr id="76" name="Gruppieren 75">
              <a:extLst>
                <a:ext uri="{FF2B5EF4-FFF2-40B4-BE49-F238E27FC236}">
                  <a16:creationId xmlns:a16="http://schemas.microsoft.com/office/drawing/2014/main" id="{D2D834DD-F0B2-D26E-F135-9D9A15733B6E}"/>
                </a:ext>
              </a:extLst>
            </p:cNvPr>
            <p:cNvGrpSpPr/>
            <p:nvPr/>
          </p:nvGrpSpPr>
          <p:grpSpPr>
            <a:xfrm>
              <a:off x="1263267" y="3487803"/>
              <a:ext cx="1142364" cy="1394707"/>
              <a:chOff x="1174113" y="3136448"/>
              <a:chExt cx="1142364" cy="1394707"/>
            </a:xfrm>
          </p:grpSpPr>
          <p:sp>
            <p:nvSpPr>
              <p:cNvPr id="77" name="Rechteck: gefaltete Ecke 76">
                <a:extLst>
                  <a:ext uri="{FF2B5EF4-FFF2-40B4-BE49-F238E27FC236}">
                    <a16:creationId xmlns:a16="http://schemas.microsoft.com/office/drawing/2014/main" id="{DADF6BA5-59BF-93CF-BA69-ABF7B44B1416}"/>
                  </a:ext>
                </a:extLst>
              </p:cNvPr>
              <p:cNvSpPr/>
              <p:nvPr/>
            </p:nvSpPr>
            <p:spPr>
              <a:xfrm>
                <a:off x="1174113" y="3136448"/>
                <a:ext cx="1142364" cy="1394707"/>
              </a:xfrm>
              <a:prstGeom prst="foldedCorner">
                <a:avLst/>
              </a:prstGeom>
              <a:solidFill>
                <a:schemeClr val="bg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grpSp>
            <p:nvGrpSpPr>
              <p:cNvPr id="78" name="Gruppieren 77">
                <a:extLst>
                  <a:ext uri="{FF2B5EF4-FFF2-40B4-BE49-F238E27FC236}">
                    <a16:creationId xmlns:a16="http://schemas.microsoft.com/office/drawing/2014/main" id="{F82FE83E-D1E2-A256-AFB7-A271C53AEE2C}"/>
                  </a:ext>
                </a:extLst>
              </p:cNvPr>
              <p:cNvGrpSpPr/>
              <p:nvPr/>
            </p:nvGrpSpPr>
            <p:grpSpPr>
              <a:xfrm>
                <a:off x="1205932" y="3156773"/>
                <a:ext cx="851979" cy="1131145"/>
                <a:chOff x="752003" y="3210390"/>
                <a:chExt cx="1083384" cy="1253599"/>
              </a:xfrm>
            </p:grpSpPr>
            <p:pic>
              <p:nvPicPr>
                <p:cNvPr id="79" name="Grafik 78">
                  <a:extLst>
                    <a:ext uri="{FF2B5EF4-FFF2-40B4-BE49-F238E27FC236}">
                      <a16:creationId xmlns:a16="http://schemas.microsoft.com/office/drawing/2014/main" id="{71E06DD1-4173-D6BD-F994-6C58126CCD3C}"/>
                    </a:ext>
                  </a:extLst>
                </p:cNvPr>
                <p:cNvPicPr>
                  <a:picLocks noChangeAspect="1"/>
                </p:cNvPicPr>
                <p:nvPr/>
              </p:nvPicPr>
              <p:blipFill>
                <a:blip r:embed="rId5"/>
                <a:stretch>
                  <a:fillRect/>
                </a:stretch>
              </p:blipFill>
              <p:spPr>
                <a:xfrm>
                  <a:off x="752003" y="3210390"/>
                  <a:ext cx="685859" cy="876376"/>
                </a:xfrm>
                <a:prstGeom prst="rect">
                  <a:avLst/>
                </a:prstGeom>
              </p:spPr>
            </p:pic>
            <p:pic>
              <p:nvPicPr>
                <p:cNvPr id="80" name="Grafik 79">
                  <a:extLst>
                    <a:ext uri="{FF2B5EF4-FFF2-40B4-BE49-F238E27FC236}">
                      <a16:creationId xmlns:a16="http://schemas.microsoft.com/office/drawing/2014/main" id="{C3DFE8D9-3912-628B-2CAC-B3ECA9FEC380}"/>
                    </a:ext>
                  </a:extLst>
                </p:cNvPr>
                <p:cNvPicPr>
                  <a:picLocks noChangeAspect="1"/>
                </p:cNvPicPr>
                <p:nvPr/>
              </p:nvPicPr>
              <p:blipFill>
                <a:blip r:embed="rId6"/>
                <a:stretch>
                  <a:fillRect/>
                </a:stretch>
              </p:blipFill>
              <p:spPr>
                <a:xfrm>
                  <a:off x="931704" y="3439194"/>
                  <a:ext cx="693480" cy="853514"/>
                </a:xfrm>
                <a:prstGeom prst="rect">
                  <a:avLst/>
                </a:prstGeom>
              </p:spPr>
            </p:pic>
            <p:pic>
              <p:nvPicPr>
                <p:cNvPr id="81" name="Grafik 80">
                  <a:extLst>
                    <a:ext uri="{FF2B5EF4-FFF2-40B4-BE49-F238E27FC236}">
                      <a16:creationId xmlns:a16="http://schemas.microsoft.com/office/drawing/2014/main" id="{F97FB2E4-65BF-ACA1-4392-3733E1C1DC82}"/>
                    </a:ext>
                  </a:extLst>
                </p:cNvPr>
                <p:cNvPicPr>
                  <a:picLocks noChangeAspect="1"/>
                </p:cNvPicPr>
                <p:nvPr/>
              </p:nvPicPr>
              <p:blipFill>
                <a:blip r:embed="rId7"/>
                <a:stretch>
                  <a:fillRect/>
                </a:stretch>
              </p:blipFill>
              <p:spPr>
                <a:xfrm>
                  <a:off x="1141907" y="3648578"/>
                  <a:ext cx="693480" cy="815411"/>
                </a:xfrm>
                <a:prstGeom prst="rect">
                  <a:avLst/>
                </a:prstGeom>
              </p:spPr>
            </p:pic>
          </p:grpSp>
        </p:grpSp>
        <p:grpSp>
          <p:nvGrpSpPr>
            <p:cNvPr id="82" name="Gruppieren 81">
              <a:extLst>
                <a:ext uri="{FF2B5EF4-FFF2-40B4-BE49-F238E27FC236}">
                  <a16:creationId xmlns:a16="http://schemas.microsoft.com/office/drawing/2014/main" id="{FC2517BD-AA1D-51A9-C709-BA20A16DB900}"/>
                </a:ext>
              </a:extLst>
            </p:cNvPr>
            <p:cNvGrpSpPr/>
            <p:nvPr/>
          </p:nvGrpSpPr>
          <p:grpSpPr>
            <a:xfrm>
              <a:off x="1465387" y="3695137"/>
              <a:ext cx="1142364" cy="1394707"/>
              <a:chOff x="1174113" y="3136448"/>
              <a:chExt cx="1142364" cy="1394707"/>
            </a:xfrm>
          </p:grpSpPr>
          <p:sp>
            <p:nvSpPr>
              <p:cNvPr id="83" name="Rechteck: gefaltete Ecke 82">
                <a:extLst>
                  <a:ext uri="{FF2B5EF4-FFF2-40B4-BE49-F238E27FC236}">
                    <a16:creationId xmlns:a16="http://schemas.microsoft.com/office/drawing/2014/main" id="{8D7861A8-F666-9C50-3A0C-C0C781A6A6EB}"/>
                  </a:ext>
                </a:extLst>
              </p:cNvPr>
              <p:cNvSpPr/>
              <p:nvPr/>
            </p:nvSpPr>
            <p:spPr>
              <a:xfrm>
                <a:off x="1174113" y="3136448"/>
                <a:ext cx="1142364" cy="1394707"/>
              </a:xfrm>
              <a:prstGeom prst="foldedCorner">
                <a:avLst/>
              </a:prstGeom>
              <a:solidFill>
                <a:schemeClr val="bg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grpSp>
            <p:nvGrpSpPr>
              <p:cNvPr id="84" name="Gruppieren 83">
                <a:extLst>
                  <a:ext uri="{FF2B5EF4-FFF2-40B4-BE49-F238E27FC236}">
                    <a16:creationId xmlns:a16="http://schemas.microsoft.com/office/drawing/2014/main" id="{B5970C3C-5C1D-AADB-6D07-6AE4ADAC8F0D}"/>
                  </a:ext>
                </a:extLst>
              </p:cNvPr>
              <p:cNvGrpSpPr/>
              <p:nvPr/>
            </p:nvGrpSpPr>
            <p:grpSpPr>
              <a:xfrm>
                <a:off x="1205932" y="3156773"/>
                <a:ext cx="851979" cy="1131145"/>
                <a:chOff x="752003" y="3210390"/>
                <a:chExt cx="1083384" cy="1253599"/>
              </a:xfrm>
            </p:grpSpPr>
            <p:pic>
              <p:nvPicPr>
                <p:cNvPr id="85" name="Grafik 84">
                  <a:extLst>
                    <a:ext uri="{FF2B5EF4-FFF2-40B4-BE49-F238E27FC236}">
                      <a16:creationId xmlns:a16="http://schemas.microsoft.com/office/drawing/2014/main" id="{1650D7A8-A9FE-06D4-447D-F66EA09DCECD}"/>
                    </a:ext>
                  </a:extLst>
                </p:cNvPr>
                <p:cNvPicPr>
                  <a:picLocks noChangeAspect="1"/>
                </p:cNvPicPr>
                <p:nvPr/>
              </p:nvPicPr>
              <p:blipFill>
                <a:blip r:embed="rId5"/>
                <a:stretch>
                  <a:fillRect/>
                </a:stretch>
              </p:blipFill>
              <p:spPr>
                <a:xfrm>
                  <a:off x="752003" y="3210390"/>
                  <a:ext cx="685859" cy="876376"/>
                </a:xfrm>
                <a:prstGeom prst="rect">
                  <a:avLst/>
                </a:prstGeom>
              </p:spPr>
            </p:pic>
            <p:pic>
              <p:nvPicPr>
                <p:cNvPr id="86" name="Grafik 85">
                  <a:extLst>
                    <a:ext uri="{FF2B5EF4-FFF2-40B4-BE49-F238E27FC236}">
                      <a16:creationId xmlns:a16="http://schemas.microsoft.com/office/drawing/2014/main" id="{9C8088AA-E04B-4486-9C71-39113F2057EA}"/>
                    </a:ext>
                  </a:extLst>
                </p:cNvPr>
                <p:cNvPicPr>
                  <a:picLocks noChangeAspect="1"/>
                </p:cNvPicPr>
                <p:nvPr/>
              </p:nvPicPr>
              <p:blipFill>
                <a:blip r:embed="rId6"/>
                <a:stretch>
                  <a:fillRect/>
                </a:stretch>
              </p:blipFill>
              <p:spPr>
                <a:xfrm>
                  <a:off x="931704" y="3439194"/>
                  <a:ext cx="693480" cy="853514"/>
                </a:xfrm>
                <a:prstGeom prst="rect">
                  <a:avLst/>
                </a:prstGeom>
              </p:spPr>
            </p:pic>
            <p:pic>
              <p:nvPicPr>
                <p:cNvPr id="87" name="Grafik 86">
                  <a:extLst>
                    <a:ext uri="{FF2B5EF4-FFF2-40B4-BE49-F238E27FC236}">
                      <a16:creationId xmlns:a16="http://schemas.microsoft.com/office/drawing/2014/main" id="{8C65F227-01E9-3E56-9B37-0A0D2A50C878}"/>
                    </a:ext>
                  </a:extLst>
                </p:cNvPr>
                <p:cNvPicPr>
                  <a:picLocks noChangeAspect="1"/>
                </p:cNvPicPr>
                <p:nvPr/>
              </p:nvPicPr>
              <p:blipFill>
                <a:blip r:embed="rId7"/>
                <a:stretch>
                  <a:fillRect/>
                </a:stretch>
              </p:blipFill>
              <p:spPr>
                <a:xfrm>
                  <a:off x="1141907" y="3648578"/>
                  <a:ext cx="693480" cy="815411"/>
                </a:xfrm>
                <a:prstGeom prst="rect">
                  <a:avLst/>
                </a:prstGeom>
              </p:spPr>
            </p:pic>
          </p:grpSp>
        </p:grpSp>
      </p:grpSp>
      <p:sp>
        <p:nvSpPr>
          <p:cNvPr id="89" name="Geschweifte Klammer rechts 88">
            <a:extLst>
              <a:ext uri="{FF2B5EF4-FFF2-40B4-BE49-F238E27FC236}">
                <a16:creationId xmlns:a16="http://schemas.microsoft.com/office/drawing/2014/main" id="{328FE118-0C12-E098-10FC-41F575CC5B2F}"/>
              </a:ext>
            </a:extLst>
          </p:cNvPr>
          <p:cNvSpPr/>
          <p:nvPr/>
        </p:nvSpPr>
        <p:spPr>
          <a:xfrm rot="5400000">
            <a:off x="939999" y="4485468"/>
            <a:ext cx="286104" cy="1325113"/>
          </a:xfrm>
          <a:prstGeom prst="rightBrace">
            <a:avLst>
              <a:gd name="adj1" fmla="val 34743"/>
              <a:gd name="adj2" fmla="val 49701"/>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91" name="Textfeld 90">
            <a:extLst>
              <a:ext uri="{FF2B5EF4-FFF2-40B4-BE49-F238E27FC236}">
                <a16:creationId xmlns:a16="http://schemas.microsoft.com/office/drawing/2014/main" id="{B790DF4E-531C-F45F-6517-00B033051EB5}"/>
              </a:ext>
            </a:extLst>
          </p:cNvPr>
          <p:cNvSpPr txBox="1"/>
          <p:nvPr/>
        </p:nvSpPr>
        <p:spPr>
          <a:xfrm>
            <a:off x="0" y="5230154"/>
            <a:ext cx="3017023" cy="923330"/>
          </a:xfrm>
          <a:prstGeom prst="rect">
            <a:avLst/>
          </a:prstGeom>
          <a:noFill/>
        </p:spPr>
        <p:txBody>
          <a:bodyPr wrap="square" rtlCol="0">
            <a:spAutoFit/>
          </a:bodyPr>
          <a:lstStyle/>
          <a:p>
            <a:pPr marL="215800" lvl="1"/>
            <a:r>
              <a:rPr lang="en-US" noProof="0"/>
              <a:t>Patch size </a:t>
            </a:r>
            <a:r>
              <a:rPr lang="en-US"/>
              <a:t>s</a:t>
            </a:r>
            <a:r>
              <a:rPr lang="en-US" noProof="0"/>
              <a:t>election,</a:t>
            </a:r>
          </a:p>
          <a:p>
            <a:pPr marL="215800" lvl="1"/>
            <a:r>
              <a:rPr lang="en-US"/>
              <a:t>spot centered </a:t>
            </a:r>
            <a:r>
              <a:rPr lang="en-US" b="1"/>
              <a:t>vs</a:t>
            </a:r>
            <a:r>
              <a:rPr lang="en-US"/>
              <a:t>. grid based</a:t>
            </a:r>
            <a:endParaRPr lang="en-US" noProof="0"/>
          </a:p>
        </p:txBody>
      </p:sp>
      <p:sp>
        <p:nvSpPr>
          <p:cNvPr id="92" name="Textfeld 91">
            <a:extLst>
              <a:ext uri="{FF2B5EF4-FFF2-40B4-BE49-F238E27FC236}">
                <a16:creationId xmlns:a16="http://schemas.microsoft.com/office/drawing/2014/main" id="{78298387-8821-A2EF-CBA0-A50CDB1B9AE8}"/>
              </a:ext>
            </a:extLst>
          </p:cNvPr>
          <p:cNvSpPr txBox="1"/>
          <p:nvPr/>
        </p:nvSpPr>
        <p:spPr>
          <a:xfrm>
            <a:off x="2999274" y="5327540"/>
            <a:ext cx="2108269" cy="646331"/>
          </a:xfrm>
          <a:prstGeom prst="rect">
            <a:avLst/>
          </a:prstGeom>
          <a:noFill/>
        </p:spPr>
        <p:txBody>
          <a:bodyPr wrap="none" rtlCol="0">
            <a:spAutoFit/>
          </a:bodyPr>
          <a:lstStyle/>
          <a:p>
            <a:r>
              <a:rPr lang="de-DE"/>
              <a:t>0.8, 0.85, 0.9, 0.95</a:t>
            </a:r>
          </a:p>
          <a:p>
            <a:pPr defTabSz="215900" eaLnBrk="1" hangingPunct="1">
              <a:buClr>
                <a:schemeClr val="tx2"/>
              </a:buClr>
              <a:tabLst>
                <a:tab pos="215900" algn="l"/>
              </a:tabLst>
            </a:pPr>
            <a:r>
              <a:rPr lang="en-US" b="1" kern="1200" noProof="0">
                <a:solidFill>
                  <a:schemeClr val="tx1"/>
                </a:solidFill>
                <a:latin typeface="+mn-lt"/>
                <a:ea typeface="+mn-ea"/>
                <a:cs typeface="Arial" panose="020B0604020202020204" pitchFamily="34" charset="0"/>
              </a:rPr>
              <a:t>vs. </a:t>
            </a:r>
            <a:r>
              <a:rPr lang="en-US" kern="1200" noProof="0">
                <a:solidFill>
                  <a:schemeClr val="tx1"/>
                </a:solidFill>
                <a:latin typeface="+mn-lt"/>
                <a:ea typeface="+mn-ea"/>
                <a:cs typeface="Arial" panose="020B0604020202020204" pitchFamily="34" charset="0"/>
              </a:rPr>
              <a:t>n</a:t>
            </a:r>
            <a:r>
              <a:rPr lang="en-US" noProof="0">
                <a:latin typeface="+mn-lt"/>
                <a:cs typeface="Arial" panose="020B0604020202020204" pitchFamily="34" charset="0"/>
              </a:rPr>
              <a:t>o PCA</a:t>
            </a:r>
            <a:endParaRPr lang="en-US" kern="1200" noProof="0">
              <a:solidFill>
                <a:schemeClr val="tx1"/>
              </a:solidFill>
              <a:latin typeface="+mn-lt"/>
              <a:ea typeface="+mn-ea"/>
              <a:cs typeface="Arial" panose="020B0604020202020204" pitchFamily="34" charset="0"/>
            </a:endParaRPr>
          </a:p>
        </p:txBody>
      </p:sp>
      <p:sp>
        <p:nvSpPr>
          <p:cNvPr id="93" name="Pfeil: nach links 92">
            <a:extLst>
              <a:ext uri="{FF2B5EF4-FFF2-40B4-BE49-F238E27FC236}">
                <a16:creationId xmlns:a16="http://schemas.microsoft.com/office/drawing/2014/main" id="{D30EF393-89C7-78E2-ED24-0E36D5F9634F}"/>
              </a:ext>
            </a:extLst>
          </p:cNvPr>
          <p:cNvSpPr/>
          <p:nvPr/>
        </p:nvSpPr>
        <p:spPr>
          <a:xfrm rot="10800000">
            <a:off x="4384825" y="4238448"/>
            <a:ext cx="1196127" cy="331839"/>
          </a:xfrm>
          <a:prstGeom prst="leftArrow">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a:solidFill>
                <a:schemeClr val="bg1"/>
              </a:solidFill>
            </a:endParaRPr>
          </a:p>
        </p:txBody>
      </p:sp>
      <p:sp>
        <p:nvSpPr>
          <p:cNvPr id="94" name="Textfeld 93">
            <a:extLst>
              <a:ext uri="{FF2B5EF4-FFF2-40B4-BE49-F238E27FC236}">
                <a16:creationId xmlns:a16="http://schemas.microsoft.com/office/drawing/2014/main" id="{AF680444-0DD5-848F-47DF-E4F7C00BCD27}"/>
              </a:ext>
            </a:extLst>
          </p:cNvPr>
          <p:cNvSpPr txBox="1"/>
          <p:nvPr/>
        </p:nvSpPr>
        <p:spPr>
          <a:xfrm>
            <a:off x="3315085" y="4254858"/>
            <a:ext cx="671979" cy="369332"/>
          </a:xfrm>
          <a:prstGeom prst="rect">
            <a:avLst/>
          </a:prstGeom>
          <a:noFill/>
        </p:spPr>
        <p:txBody>
          <a:bodyPr wrap="none" rtlCol="0">
            <a:spAutoFit/>
          </a:bodyPr>
          <a:lstStyle/>
          <a:p>
            <a:pPr algn="l" defTabSz="215900" rtl="0" eaLnBrk="1" fontAlgn="base" hangingPunct="1">
              <a:spcBef>
                <a:spcPct val="0"/>
              </a:spcBef>
              <a:spcAft>
                <a:spcPct val="0"/>
              </a:spcAft>
              <a:buClr>
                <a:schemeClr val="tx2"/>
              </a:buClr>
              <a:tabLst>
                <a:tab pos="215900" algn="l"/>
              </a:tabLst>
            </a:pPr>
            <a:r>
              <a:rPr lang="en-US" b="1" kern="1200" noProof="0">
                <a:solidFill>
                  <a:schemeClr val="tx1"/>
                </a:solidFill>
                <a:latin typeface="+mn-lt"/>
                <a:ea typeface="+mn-ea"/>
                <a:cs typeface="Arial" panose="020B0604020202020204" pitchFamily="34" charset="0"/>
              </a:rPr>
              <a:t>PCA</a:t>
            </a:r>
          </a:p>
        </p:txBody>
      </p:sp>
      <p:sp>
        <p:nvSpPr>
          <p:cNvPr id="2" name="Geschweifte Klammer rechts 1">
            <a:extLst>
              <a:ext uri="{FF2B5EF4-FFF2-40B4-BE49-F238E27FC236}">
                <a16:creationId xmlns:a16="http://schemas.microsoft.com/office/drawing/2014/main" id="{56471F76-3336-B325-D2DC-BDD7EF7E5E82}"/>
              </a:ext>
            </a:extLst>
          </p:cNvPr>
          <p:cNvSpPr/>
          <p:nvPr/>
        </p:nvSpPr>
        <p:spPr>
          <a:xfrm rot="5400000">
            <a:off x="3499322" y="4685039"/>
            <a:ext cx="303503" cy="954875"/>
          </a:xfrm>
          <a:prstGeom prst="rightBrace">
            <a:avLst>
              <a:gd name="adj1" fmla="val 34743"/>
              <a:gd name="adj2" fmla="val 49701"/>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Tree>
    <p:extLst>
      <p:ext uri="{BB962C8B-B14F-4D97-AF65-F5344CB8AC3E}">
        <p14:creationId xmlns:p14="http://schemas.microsoft.com/office/powerpoint/2010/main" val="2408033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A33901-7E81-FD09-87CA-283D0F4CCF74}"/>
              </a:ext>
            </a:extLst>
          </p:cNvPr>
          <p:cNvSpPr>
            <a:spLocks noGrp="1"/>
          </p:cNvSpPr>
          <p:nvPr>
            <p:ph type="ctrTitle"/>
          </p:nvPr>
        </p:nvSpPr>
        <p:spPr>
          <a:xfrm>
            <a:off x="360000" y="3429843"/>
            <a:ext cx="11473200" cy="540000"/>
          </a:xfrm>
        </p:spPr>
        <p:txBody>
          <a:bodyPr/>
          <a:lstStyle/>
          <a:p>
            <a:pPr algn="ctr"/>
            <a:r>
              <a:rPr lang="en-US" sz="4800" noProof="0">
                <a:cs typeface="Arial"/>
              </a:rPr>
              <a:t>Preparation of Training Data</a:t>
            </a:r>
            <a:endParaRPr lang="en-US" sz="4800" noProof="0"/>
          </a:p>
        </p:txBody>
      </p:sp>
    </p:spTree>
    <p:extLst>
      <p:ext uri="{BB962C8B-B14F-4D97-AF65-F5344CB8AC3E}">
        <p14:creationId xmlns:p14="http://schemas.microsoft.com/office/powerpoint/2010/main" val="978239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C8763-F6B3-CE54-2AF2-E51506CA83B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E1A50CE-AEAE-072F-DB4E-338ECF6DBA3B}"/>
              </a:ext>
            </a:extLst>
          </p:cNvPr>
          <p:cNvSpPr>
            <a:spLocks noGrp="1"/>
          </p:cNvSpPr>
          <p:nvPr>
            <p:ph type="title"/>
          </p:nvPr>
        </p:nvSpPr>
        <p:spPr/>
        <p:txBody>
          <a:bodyPr/>
          <a:lstStyle/>
          <a:p>
            <a:r>
              <a:rPr lang="en-US" noProof="0">
                <a:cs typeface="Arial"/>
              </a:rPr>
              <a:t>Label Assignment to Patches: Clustering </a:t>
            </a:r>
            <a:endParaRPr lang="en-US" noProof="0"/>
          </a:p>
        </p:txBody>
      </p:sp>
      <p:sp>
        <p:nvSpPr>
          <p:cNvPr id="3" name="Textplatzhalter 2">
            <a:extLst>
              <a:ext uri="{FF2B5EF4-FFF2-40B4-BE49-F238E27FC236}">
                <a16:creationId xmlns:a16="http://schemas.microsoft.com/office/drawing/2014/main" id="{F7E8D981-5496-BAC9-F43F-803DED0BE1F2}"/>
              </a:ext>
            </a:extLst>
          </p:cNvPr>
          <p:cNvSpPr>
            <a:spLocks noGrp="1"/>
          </p:cNvSpPr>
          <p:nvPr>
            <p:ph type="body" sz="quarter" idx="11"/>
          </p:nvPr>
        </p:nvSpPr>
        <p:spPr>
          <a:xfrm>
            <a:off x="360000" y="1151999"/>
            <a:ext cx="11473200" cy="4869422"/>
          </a:xfrm>
        </p:spPr>
        <p:txBody>
          <a:bodyPr/>
          <a:lstStyle/>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sp>
        <p:nvSpPr>
          <p:cNvPr id="5" name="Textplatzhalter 2">
            <a:extLst>
              <a:ext uri="{FF2B5EF4-FFF2-40B4-BE49-F238E27FC236}">
                <a16:creationId xmlns:a16="http://schemas.microsoft.com/office/drawing/2014/main" id="{51C2B04A-7F6C-2E97-F4DF-7E260F8FC01C}"/>
              </a:ext>
            </a:extLst>
          </p:cNvPr>
          <p:cNvSpPr txBox="1">
            <a:spLocks/>
          </p:cNvSpPr>
          <p:nvPr/>
        </p:nvSpPr>
        <p:spPr>
          <a:xfrm>
            <a:off x="512400" y="971890"/>
            <a:ext cx="11473200" cy="5201931"/>
          </a:xfrm>
          <a:prstGeom prst="rect">
            <a:avLst/>
          </a:prstGeom>
        </p:spPr>
        <p:txBody>
          <a:bodyPr vert="horz" lIns="0" tIns="0" rIns="0" bIns="0" rtlCol="0" anchor="t" anchorCtr="0">
            <a:noAutofit/>
          </a:bodyPr>
          <a:lstStyle>
            <a:lvl1pPr marL="0" indent="0" algn="l" defTabSz="215900" rtl="0" eaLnBrk="1" fontAlgn="base" hangingPunct="1">
              <a:lnSpc>
                <a:spcPct val="100000"/>
              </a:lnSpc>
              <a:spcBef>
                <a:spcPct val="0"/>
              </a:spcBef>
              <a:spcAft>
                <a:spcPct val="0"/>
              </a:spcAft>
              <a:buClr>
                <a:schemeClr val="tx2"/>
              </a:buClr>
              <a:buFontTx/>
              <a:buNone/>
              <a:tabLst>
                <a:tab pos="215900" algn="l"/>
              </a:tabLst>
              <a:defRPr sz="2000" b="1" kern="1200">
                <a:solidFill>
                  <a:schemeClr val="tx1"/>
                </a:solidFill>
                <a:latin typeface="+mn-lt"/>
                <a:ea typeface="+mn-ea"/>
                <a:cs typeface="Arial" panose="020B0604020202020204" pitchFamily="34" charset="0"/>
              </a:defRPr>
            </a:lvl1pPr>
            <a:lvl2pPr marL="457200" indent="0" algn="l" rtl="0" eaLnBrk="1" fontAlgn="base" hangingPunct="1">
              <a:spcBef>
                <a:spcPct val="0"/>
              </a:spcBef>
              <a:spcAft>
                <a:spcPct val="0"/>
              </a:spcAft>
              <a:buClr>
                <a:schemeClr val="tx2"/>
              </a:buClr>
              <a:buFontTx/>
              <a:buNone/>
              <a:tabLst>
                <a:tab pos="431800" algn="l"/>
              </a:tabLst>
              <a:defRPr sz="1800" kern="1200">
                <a:solidFill>
                  <a:schemeClr val="tx1"/>
                </a:solidFill>
                <a:latin typeface="+mn-lt"/>
                <a:ea typeface="+mn-ea"/>
                <a:cs typeface="Arial" panose="020B0604020202020204" pitchFamily="34" charset="0"/>
              </a:defRPr>
            </a:lvl2pPr>
            <a:lvl3pPr marL="914400" indent="0" algn="l" defTabSz="215900" rtl="0" eaLnBrk="1" fontAlgn="base" hangingPunct="1">
              <a:spcBef>
                <a:spcPct val="0"/>
              </a:spcBef>
              <a:spcAft>
                <a:spcPct val="0"/>
              </a:spcAft>
              <a:buClr>
                <a:schemeClr val="tx2"/>
              </a:buClr>
              <a:buSzPct val="80000"/>
              <a:buFontTx/>
              <a:buNone/>
              <a:tabLst>
                <a:tab pos="647700" algn="l"/>
              </a:tabLst>
              <a:defRPr sz="1800" kern="1200">
                <a:solidFill>
                  <a:schemeClr val="tx1"/>
                </a:solidFill>
                <a:latin typeface="+mn-lt"/>
                <a:ea typeface="+mn-ea"/>
                <a:cs typeface="Arial" panose="020B0604020202020204" pitchFamily="34" charset="0"/>
              </a:defRPr>
            </a:lvl3pPr>
            <a:lvl4pPr marL="1371600" indent="0" algn="l" defTabSz="215900" rtl="0" eaLnBrk="1" fontAlgn="base" hangingPunct="1">
              <a:spcBef>
                <a:spcPct val="0"/>
              </a:spcBef>
              <a:spcAft>
                <a:spcPct val="0"/>
              </a:spcAft>
              <a:buClr>
                <a:schemeClr val="tx2"/>
              </a:buClr>
              <a:buSzPct val="100000"/>
              <a:buFontTx/>
              <a:buNone/>
              <a:tabLst>
                <a:tab pos="863600" algn="l"/>
              </a:tabLst>
              <a:defRPr lang="de-DE" sz="1800" kern="1200">
                <a:solidFill>
                  <a:schemeClr val="tx1"/>
                </a:solidFill>
                <a:latin typeface="+mn-lt"/>
                <a:ea typeface="+mn-ea"/>
                <a:cs typeface="Arial" panose="020B0604020202020204" pitchFamily="34" charset="0"/>
              </a:defRPr>
            </a:lvl4pPr>
            <a:lvl5pPr marL="1828800" indent="0" algn="l" rtl="0" eaLnBrk="1" fontAlgn="base" hangingPunct="1">
              <a:lnSpc>
                <a:spcPct val="90000"/>
              </a:lnSpc>
              <a:spcBef>
                <a:spcPct val="0"/>
              </a:spcBef>
              <a:spcAft>
                <a:spcPct val="0"/>
              </a:spcAft>
              <a:buClr>
                <a:schemeClr val="tx2"/>
              </a:buClr>
              <a:buFontTx/>
              <a:buNone/>
              <a:tabLst>
                <a:tab pos="895350" algn="l"/>
              </a:tabLst>
              <a:defRPr lang="de-DE" sz="1800" kern="1200">
                <a:solidFill>
                  <a:schemeClr val="tx1"/>
                </a:solidFill>
                <a:latin typeface="+mn-lt"/>
                <a:ea typeface="+mn-ea"/>
                <a:cs typeface="Arial" panose="020B0604020202020204" pitchFamily="34" charset="0"/>
              </a:defRPr>
            </a:lvl5pPr>
            <a:lvl6pPr marL="863600" indent="-215900" algn="l" defTabSz="914400" rtl="0" eaLnBrk="1" latinLnBrk="0" hangingPunct="1">
              <a:lnSpc>
                <a:spcPct val="90000"/>
              </a:lnSpc>
              <a:spcBef>
                <a:spcPts val="0"/>
              </a:spcBef>
              <a:buClr>
                <a:schemeClr val="tx2"/>
              </a:buClr>
              <a:buFontTx/>
              <a:buChar char="-"/>
              <a:defRPr sz="1600" kern="1200">
                <a:solidFill>
                  <a:schemeClr val="tx1"/>
                </a:solidFill>
                <a:latin typeface="+mn-lt"/>
                <a:ea typeface="+mn-ea"/>
                <a:cs typeface="+mn-cs"/>
              </a:defRPr>
            </a:lvl6pPr>
            <a:lvl7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7pPr>
            <a:lvl8pPr marL="863600" indent="-215900" algn="l" defTabSz="914400" rtl="0" eaLnBrk="1" latinLnBrk="0" hangingPunct="1">
              <a:lnSpc>
                <a:spcPct val="900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8pPr>
            <a:lvl9pPr marL="863600" indent="-215900" algn="l" defTabSz="914400" rtl="0" eaLnBrk="1" latinLnBrk="0" hangingPunct="1">
              <a:lnSpc>
                <a:spcPct val="90000"/>
              </a:lnSpc>
              <a:spcBef>
                <a:spcPts val="0"/>
              </a:spcBef>
              <a:buFont typeface="Arial" panose="020B0604020202020204" pitchFamily="34" charset="0"/>
              <a:buChar char="-"/>
              <a:defRPr lang="de-DE" sz="1600" kern="1200" dirty="0" smtClean="0">
                <a:solidFill>
                  <a:schemeClr val="tx1"/>
                </a:solidFill>
                <a:latin typeface="+mn-lt"/>
                <a:ea typeface="+mn-ea"/>
                <a:cs typeface="Arial" panose="020B0604020202020204" pitchFamily="34" charset="0"/>
              </a:defRPr>
            </a:lvl9pPr>
          </a:lstStyle>
          <a:p>
            <a:pPr marL="342900" indent="-342900">
              <a:lnSpc>
                <a:spcPct val="150000"/>
              </a:lnSpc>
              <a:spcBef>
                <a:spcPts val="600"/>
              </a:spcBef>
              <a:buFont typeface="Arial"/>
              <a:buChar char="•"/>
            </a:pPr>
            <a:r>
              <a:rPr lang="en-US" b="0" noProof="0">
                <a:cs typeface="Arial"/>
              </a:rPr>
              <a:t>Choices to make: </a:t>
            </a:r>
            <a:endParaRPr lang="en-US" noProof="0"/>
          </a:p>
          <a:p>
            <a:pPr marL="800100" lvl="1" indent="-342900">
              <a:lnSpc>
                <a:spcPct val="150000"/>
              </a:lnSpc>
              <a:spcBef>
                <a:spcPts val="600"/>
              </a:spcBef>
              <a:buAutoNum type="arabicPeriod"/>
            </a:pPr>
            <a:r>
              <a:rPr lang="en-US" b="0" noProof="0">
                <a:cs typeface="Arial"/>
              </a:rPr>
              <a:t>Clustering algorithm </a:t>
            </a:r>
            <a:endParaRPr lang="en-US" sz="2000" b="1" noProof="0"/>
          </a:p>
          <a:p>
            <a:pPr marL="800100" lvl="1" indent="-342900">
              <a:lnSpc>
                <a:spcPct val="150000"/>
              </a:lnSpc>
              <a:spcBef>
                <a:spcPts val="600"/>
              </a:spcBef>
              <a:buAutoNum type="arabicPeriod"/>
            </a:pPr>
            <a:r>
              <a:rPr lang="en-US" noProof="0">
                <a:cs typeface="Arial"/>
              </a:rPr>
              <a:t>Clustering</a:t>
            </a:r>
            <a:r>
              <a:rPr lang="en-US" b="0" noProof="0">
                <a:cs typeface="Arial"/>
              </a:rPr>
              <a:t> resolution</a:t>
            </a:r>
            <a:endParaRPr lang="en-US" sz="2000" b="1" noProof="0"/>
          </a:p>
          <a:p>
            <a:pPr marL="342900" indent="-342900">
              <a:lnSpc>
                <a:spcPct val="150000"/>
              </a:lnSpc>
              <a:spcBef>
                <a:spcPts val="600"/>
              </a:spcBef>
              <a:buFont typeface="Arial"/>
              <a:buChar char="•"/>
            </a:pPr>
            <a:r>
              <a:rPr lang="en-US" b="0" noProof="0">
                <a:cs typeface="Arial"/>
              </a:rPr>
              <a:t>Algorithms: Leiden, Louvain, K-Means, Hierarchical</a:t>
            </a:r>
            <a:endParaRPr lang="en-US" b="0" noProof="0"/>
          </a:p>
          <a:p>
            <a:pPr marL="342900" indent="-342900">
              <a:lnSpc>
                <a:spcPct val="150000"/>
              </a:lnSpc>
              <a:spcBef>
                <a:spcPts val="600"/>
              </a:spcBef>
              <a:buFont typeface="Arial"/>
              <a:buChar char="•"/>
            </a:pPr>
            <a:r>
              <a:rPr lang="en-US" b="0" noProof="0">
                <a:cs typeface="Arial"/>
              </a:rPr>
              <a:t>Clustering metrics:</a:t>
            </a:r>
            <a:endParaRPr lang="en-US" b="0" noProof="0"/>
          </a:p>
          <a:p>
            <a:pPr marL="800100" lvl="1" indent="-342900">
              <a:lnSpc>
                <a:spcPct val="150000"/>
              </a:lnSpc>
              <a:spcBef>
                <a:spcPts val="600"/>
              </a:spcBef>
              <a:buAutoNum type="arabicPeriod"/>
            </a:pPr>
            <a:r>
              <a:rPr lang="en-US" noProof="0">
                <a:cs typeface="Arial"/>
              </a:rPr>
              <a:t>Intrinsic </a:t>
            </a:r>
            <a:r>
              <a:rPr lang="en-US">
                <a:cs typeface="Arial"/>
              </a:rPr>
              <a:t>(biological) </a:t>
            </a:r>
            <a:r>
              <a:rPr lang="en-US" noProof="0">
                <a:cs typeface="Arial"/>
              </a:rPr>
              <a:t>clustering metrics</a:t>
            </a:r>
            <a:endParaRPr lang="en-US" b="0" noProof="0"/>
          </a:p>
          <a:p>
            <a:pPr marL="800100" lvl="1" indent="-342900">
              <a:lnSpc>
                <a:spcPct val="150000"/>
              </a:lnSpc>
              <a:spcBef>
                <a:spcPts val="600"/>
              </a:spcBef>
              <a:buFontTx/>
              <a:buAutoNum type="arabicPeriod"/>
            </a:pPr>
            <a:r>
              <a:rPr lang="en-US" noProof="0">
                <a:cs typeface="Arial"/>
              </a:rPr>
              <a:t>Clustering metrics based on ground truth (ARI, etc.)</a:t>
            </a:r>
            <a:endParaRPr lang="en-US" noProof="0"/>
          </a:p>
          <a:p>
            <a:pPr marL="800100" lvl="1" indent="-342900">
              <a:lnSpc>
                <a:spcPct val="150000"/>
              </a:lnSpc>
              <a:spcBef>
                <a:spcPts val="600"/>
              </a:spcBef>
              <a:buFontTx/>
              <a:buAutoNum type="arabicPeriod"/>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pPr marL="342900" indent="-342900">
              <a:buFont typeface="Arial"/>
              <a:buChar char="•"/>
            </a:pPr>
            <a:endParaRPr lang="en-US" noProof="0"/>
          </a:p>
          <a:p>
            <a:endParaRPr lang="en-US" noProof="0"/>
          </a:p>
        </p:txBody>
      </p:sp>
    </p:spTree>
    <p:extLst>
      <p:ext uri="{BB962C8B-B14F-4D97-AF65-F5344CB8AC3E}">
        <p14:creationId xmlns:p14="http://schemas.microsoft.com/office/powerpoint/2010/main" val="41213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9a989eb2-f72b-455d-8868-681c2e13b865"/>
  <p:tag name="EE4P_LANGUAGE_ID" val="1031"/>
</p:tagLst>
</file>

<file path=ppt/theme/theme1.xml><?xml version="1.0" encoding="utf-8"?>
<a:theme xmlns:a="http://schemas.openxmlformats.org/drawingml/2006/main" name="RWTH-blau_16_9_Standard_20230711_institute">
  <a:themeElements>
    <a:clrScheme name="RWTH-blau">
      <a:dk1>
        <a:sysClr val="windowText" lastClr="000000"/>
      </a:dk1>
      <a:lt1>
        <a:sysClr val="window" lastClr="FFFFFF"/>
      </a:lt1>
      <a:dk2>
        <a:srgbClr val="00549F"/>
      </a:dk2>
      <a:lt2>
        <a:srgbClr val="E8F1FA"/>
      </a:lt2>
      <a:accent1>
        <a:srgbClr val="00549F"/>
      </a:accent1>
      <a:accent2>
        <a:srgbClr val="407FB7"/>
      </a:accent2>
      <a:accent3>
        <a:srgbClr val="8EBAE5"/>
      </a:accent3>
      <a:accent4>
        <a:srgbClr val="C7DDF2"/>
      </a:accent4>
      <a:accent5>
        <a:srgbClr val="646567"/>
      </a:accent5>
      <a:accent6>
        <a:srgbClr val="9C9E9F"/>
      </a:accent6>
      <a:hlink>
        <a:srgbClr val="000000"/>
      </a:hlink>
      <a:folHlink>
        <a:srgbClr val="000000"/>
      </a:folHlink>
    </a:clrScheme>
    <a:fontScheme name="RWTH-Alltagsschrift">
      <a:majorFont>
        <a:latin typeface="Arial"/>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solidFill>
              <a:schemeClr val="bg1"/>
            </a:solidFill>
          </a:defRPr>
        </a:defPPr>
      </a:lstStyle>
      <a:style>
        <a:lnRef idx="2">
          <a:schemeClr val="accent1"/>
        </a:lnRef>
        <a:fillRef idx="1">
          <a:schemeClr val="lt1"/>
        </a:fillRef>
        <a:effectRef idx="0">
          <a:schemeClr val="accent1"/>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215900" indent="-215900" algn="l" defTabSz="215900" rtl="0" eaLnBrk="1" fontAlgn="base" hangingPunct="1">
          <a:spcBef>
            <a:spcPct val="0"/>
          </a:spcBef>
          <a:spcAft>
            <a:spcPct val="0"/>
          </a:spcAft>
          <a:buClr>
            <a:schemeClr val="tx2"/>
          </a:buClr>
          <a:buFont typeface="Arial" charset="0"/>
          <a:buChar char="•"/>
          <a:tabLst>
            <a:tab pos="215900" algn="l"/>
          </a:tabLst>
          <a:defRPr kern="1200" dirty="0" smtClean="0">
            <a:solidFill>
              <a:schemeClr val="tx1"/>
            </a:solidFill>
            <a:latin typeface="+mn-lt"/>
            <a:ea typeface="+mn-ea"/>
            <a:cs typeface="Arial" panose="020B0604020202020204" pitchFamily="34" charset="0"/>
          </a:defRPr>
        </a:defPPr>
      </a:lstStyle>
    </a:txDef>
  </a:objectDefaults>
  <a:extraClrSchemeLst/>
  <a:custClrLst>
    <a:custClr name="RWTH-Bordeaux">
      <a:srgbClr val="A11035"/>
    </a:custClr>
    <a:custClr name="RWTH-Rot">
      <a:srgbClr val="CC071E"/>
    </a:custClr>
    <a:custClr name="RWTH-Magenta">
      <a:srgbClr val="E30066"/>
    </a:custClr>
    <a:custClr name="RWTH-Orange">
      <a:srgbClr val="F6A800"/>
    </a:custClr>
    <a:custClr name="RWTH-Maigrün">
      <a:srgbClr val="BDCD00"/>
    </a:custClr>
    <a:custClr name="RWTH-Grün">
      <a:srgbClr val="57AB27"/>
    </a:custClr>
    <a:custClr name="RWTH-Türkis">
      <a:srgbClr val="0098A1"/>
    </a:custClr>
    <a:custClr name="RWTH-Petrol">
      <a:srgbClr val="006165"/>
    </a:custClr>
    <a:custClr name="RWTH-Violett">
      <a:srgbClr val="612158"/>
    </a:custClr>
    <a:custClr name="RWTH-Lila">
      <a:srgbClr val="7A6FAC"/>
    </a:custClr>
    <a:custClr name="RWTH-Bordeaux-75">
      <a:srgbClr val="B65256"/>
    </a:custClr>
    <a:custClr name="RWTH-Rot-75">
      <a:srgbClr val="D85C41"/>
    </a:custClr>
    <a:custClr name="RWTH-Magenta-75">
      <a:srgbClr val="E96088"/>
    </a:custClr>
    <a:custClr name="RWTH-Orange-75">
      <a:srgbClr val="FABE50"/>
    </a:custClr>
    <a:custClr name="RWTH-Maigrün-75">
      <a:srgbClr val="D0D95C"/>
    </a:custClr>
    <a:custClr name="RWTH-Grün-75">
      <a:srgbClr val="8DC060"/>
    </a:custClr>
    <a:custClr name="RWTH-Türkis-75">
      <a:srgbClr val="00B1B7"/>
    </a:custClr>
    <a:custClr name="RWTH-Petrol-75">
      <a:srgbClr val="2D7F83"/>
    </a:custClr>
    <a:custClr name="RWTH-Violett-75">
      <a:srgbClr val="834E75"/>
    </a:custClr>
    <a:custClr name="RWTH-Lila-75">
      <a:srgbClr val="9B91C1"/>
    </a:custClr>
    <a:custClr name="RWTH-Bordeaux-50">
      <a:srgbClr val="CD8B87"/>
    </a:custClr>
    <a:custClr name="RWTH-Rot-50">
      <a:srgbClr val="E69679"/>
    </a:custClr>
    <a:custClr name="RWTH-Magenta-50">
      <a:srgbClr val="F19EB1"/>
    </a:custClr>
    <a:custClr name="RWTH-Orange-50">
      <a:srgbClr val="FDD48F"/>
    </a:custClr>
    <a:custClr name="RWTH-Maigrün-50">
      <a:srgbClr val="E0E69A"/>
    </a:custClr>
    <a:custClr name="RWTH-Grün-50">
      <a:srgbClr val="B8D698"/>
    </a:custClr>
    <a:custClr name="RWTH-Türkis-50">
      <a:srgbClr val="89CCCF"/>
    </a:custClr>
    <a:custClr name="RWTH-Petrol-50">
      <a:srgbClr val="7DA4A7"/>
    </a:custClr>
    <a:custClr name="RWTH-Violett-50">
      <a:srgbClr val="A8859E"/>
    </a:custClr>
    <a:custClr name="RWTH-Lila-50">
      <a:srgbClr val="BCB5D7"/>
    </a:custClr>
    <a:custClr name="RWTH-Bordeaux-25">
      <a:srgbClr val="E5C5C0"/>
    </a:custClr>
    <a:custClr name="RWTH-Rot-25">
      <a:srgbClr val="F3CDBB"/>
    </a:custClr>
    <a:custClr name="RWTH-Magenta-25">
      <a:srgbClr val="F9D2DA"/>
    </a:custClr>
    <a:custClr name="RWTH-Orange-25">
      <a:srgbClr val="FEEAC9"/>
    </a:custClr>
    <a:custClr name="RWTH-Maigrün-25">
      <a:srgbClr val="F0F3D0"/>
    </a:custClr>
    <a:custClr name="RWTH-Grün-25">
      <a:srgbClr val="DDEBCE"/>
    </a:custClr>
    <a:custClr name="RWTH-Türkis-25">
      <a:srgbClr val="CAE7E7"/>
    </a:custClr>
    <a:custClr name="RWTH-Petrol-25">
      <a:srgbClr val="BFD0D1"/>
    </a:custClr>
    <a:custClr name="RWTH-Violett-25">
      <a:srgbClr val="D2C0CD"/>
    </a:custClr>
    <a:custClr name="RWTH-Lila-25">
      <a:srgbClr val="DEDAEB"/>
    </a:custClr>
    <a:custClr name="RWTH-Gelb">
      <a:srgbClr val="FFED00"/>
    </a:custClr>
    <a:custClr name="RWTH-Schwarz-75">
      <a:srgbClr val="646567"/>
    </a:custClr>
    <a:custClr name="RWTH-Schwarz-50">
      <a:srgbClr val="9C9E9F"/>
    </a:custClr>
    <a:custClr name="RWTH-Schwarz-25">
      <a:srgbClr val="CFD1D2"/>
    </a:custClr>
    <a:custClr name="RWTH-Schwarz-10">
      <a:srgbClr val="ECEDED"/>
    </a:custClr>
    <a:custClr name="RWTH-Blau">
      <a:srgbClr val="00549F"/>
    </a:custClr>
    <a:custClr name="RWTH-Blau-75">
      <a:srgbClr val="407FB7"/>
    </a:custClr>
    <a:custClr name="RWTH-Blau-50">
      <a:srgbClr val="8EBAE5"/>
    </a:custClr>
    <a:custClr name="RWTH-Blau-25">
      <a:srgbClr val="C7DDF2"/>
    </a:custClr>
    <a:custClr name="RWTH-Blau-10">
      <a:srgbClr val="E8F1FA"/>
    </a:custClr>
    <a:custClr name="RWTH-Gelb-75">
      <a:srgbClr val="FFF055"/>
    </a:custClr>
    <a:custClr name="RWTH-Gelb-50">
      <a:srgbClr val="FFF59B"/>
    </a:custClr>
    <a:custClr name="RWTH-Gelb-25">
      <a:srgbClr val="FFFAD1"/>
    </a:custClr>
    <a:custClr name="RWTH-Bordeaux-10">
      <a:srgbClr val="F5E8E5"/>
    </a:custClr>
    <a:custClr name="RWTH-Rot-10">
      <a:srgbClr val="FAEBE3"/>
    </a:custClr>
    <a:custClr name="RWTH-Violett-10">
      <a:srgbClr val="EDE5EA"/>
    </a:custClr>
    <a:custClr name="RWTH-Lila-10">
      <a:srgbClr val="F2F0F7"/>
    </a:custClr>
    <a:custClr name="RWTH-Magenta">
      <a:srgbClr val="E30066"/>
    </a:custClr>
    <a:custClr name="RWTH-Magenta-10">
      <a:srgbClr val="FDEEF0"/>
    </a:custClr>
    <a:custClr name="RWTH-Türkis-10">
      <a:srgbClr val="EBF6F6"/>
    </a:custClr>
    <a:custClr name="RWTH-Petrol-10">
      <a:srgbClr val="E6ECEC"/>
    </a:custClr>
    <a:custClr name="RWTH-Gelb">
      <a:srgbClr val="FFED00"/>
    </a:custClr>
    <a:custClr name="RWTH-Grün-10">
      <a:srgbClr val="F2F7EC"/>
    </a:custClr>
    <a:custClr name="RWTH-Maigrün-10">
      <a:srgbClr val="F9FAED"/>
    </a:custClr>
    <a:custClr name="RWTH-Orange-10">
      <a:srgbClr val="FFF7EA"/>
    </a:custClr>
    <a:custClr name="RWTH-Gelb-10">
      <a:srgbClr val="FFFDEE"/>
    </a:custClr>
    <a:custClr name="RWTH-Schwarz">
      <a:srgbClr val="000000"/>
    </a:custClr>
  </a:custClrLst>
  <a:extLst>
    <a:ext uri="{05A4C25C-085E-4340-85A3-A5531E510DB2}">
      <thm15:themeFamily xmlns:thm15="http://schemas.microsoft.com/office/thememl/2012/main" name="Präsentation18" id="{4AF71E6D-FE98-42CB-A96C-34B137557E4C}" vid="{AE2C71F5-FA40-4040-994C-712E3E049BAA}"/>
    </a:ext>
  </a:extLst>
</a:theme>
</file>

<file path=ppt/theme/theme2.xml><?xml version="1.0" encoding="utf-8"?>
<a:theme xmlns:a="http://schemas.openxmlformats.org/drawingml/2006/main" name="Office Theme">
  <a:themeElements>
    <a:clrScheme name="RWTH-blau">
      <a:dk1>
        <a:sysClr val="windowText" lastClr="000000"/>
      </a:dk1>
      <a:lt1>
        <a:sysClr val="window" lastClr="FFFFFF"/>
      </a:lt1>
      <a:dk2>
        <a:srgbClr val="00549F"/>
      </a:dk2>
      <a:lt2>
        <a:srgbClr val="ECEDED"/>
      </a:lt2>
      <a:accent1>
        <a:srgbClr val="00549F"/>
      </a:accent1>
      <a:accent2>
        <a:srgbClr val="407FB7"/>
      </a:accent2>
      <a:accent3>
        <a:srgbClr val="8EBAE5"/>
      </a:accent3>
      <a:accent4>
        <a:srgbClr val="C7DDF2"/>
      </a:accent4>
      <a:accent5>
        <a:srgbClr val="E8F1FA"/>
      </a:accent5>
      <a:accent6>
        <a:srgbClr val="9C9E9F"/>
      </a:accent6>
      <a:hlink>
        <a:srgbClr val="000000"/>
      </a:hlink>
      <a:folHlink>
        <a:srgbClr val="61215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WTH-blau">
      <a:dk1>
        <a:sysClr val="windowText" lastClr="000000"/>
      </a:dk1>
      <a:lt1>
        <a:sysClr val="window" lastClr="FFFFFF"/>
      </a:lt1>
      <a:dk2>
        <a:srgbClr val="00549F"/>
      </a:dk2>
      <a:lt2>
        <a:srgbClr val="ECEDED"/>
      </a:lt2>
      <a:accent1>
        <a:srgbClr val="00549F"/>
      </a:accent1>
      <a:accent2>
        <a:srgbClr val="407FB7"/>
      </a:accent2>
      <a:accent3>
        <a:srgbClr val="8EBAE5"/>
      </a:accent3>
      <a:accent4>
        <a:srgbClr val="C7DDF2"/>
      </a:accent4>
      <a:accent5>
        <a:srgbClr val="E8F1FA"/>
      </a:accent5>
      <a:accent6>
        <a:srgbClr val="9C9E9F"/>
      </a:accent6>
      <a:hlink>
        <a:srgbClr val="000000"/>
      </a:hlink>
      <a:folHlink>
        <a:srgbClr val="612158"/>
      </a:folHlink>
    </a:clrScheme>
    <a:fontScheme name="outlook-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F401EC3A431B3468C03C24969AE498A" ma:contentTypeVersion="10" ma:contentTypeDescription="Ein neues Dokument erstellen." ma:contentTypeScope="" ma:versionID="273a0eb4225524c784f53d10b45dae67">
  <xsd:schema xmlns:xsd="http://www.w3.org/2001/XMLSchema" xmlns:xs="http://www.w3.org/2001/XMLSchema" xmlns:p="http://schemas.microsoft.com/office/2006/metadata/properties" xmlns:ns2="68383c0d-d233-4de7-87fa-46f037c474e4" xmlns:ns3="d0cca006-7c8c-4d8a-8b31-434166df23c6" targetNamespace="http://schemas.microsoft.com/office/2006/metadata/properties" ma:root="true" ma:fieldsID="31d1e72455be9679f2eb0b48da9fd0ba" ns2:_="" ns3:_="">
    <xsd:import namespace="68383c0d-d233-4de7-87fa-46f037c474e4"/>
    <xsd:import namespace="d0cca006-7c8c-4d8a-8b31-434166df23c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Beschreibungstex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383c0d-d233-4de7-87fa-46f037c474e4"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b8572169-3b1a-45ea-9420-1908a052c123"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Beschreibungstext" ma:index="17" nillable="true" ma:displayName="Beschreibungstext" ma:format="Dropdown" ma:internalName="Beschreibungstext">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cca006-7c8c-4d8a-8b31-434166df23c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86345fb-d20d-4ff5-9a0b-2fb9def38eb2}" ma:internalName="TaxCatchAll" ma:showField="CatchAllData" ma:web="d0cca006-7c8c-4d8a-8b31-434166df23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0cca006-7c8c-4d8a-8b31-434166df23c6" xsi:nil="true"/>
    <Beschreibungstext xmlns="68383c0d-d233-4de7-87fa-46f037c474e4" xsi:nil="true"/>
    <lcf76f155ced4ddcb4097134ff3c332f xmlns="68383c0d-d233-4de7-87fa-46f037c474e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A8DEA03-4467-41B6-B650-D93DF5BADB1B}">
  <ds:schemaRefs>
    <ds:schemaRef ds:uri="http://schemas.microsoft.com/sharepoint/v3/contenttype/forms"/>
  </ds:schemaRefs>
</ds:datastoreItem>
</file>

<file path=customXml/itemProps2.xml><?xml version="1.0" encoding="utf-8"?>
<ds:datastoreItem xmlns:ds="http://schemas.openxmlformats.org/officeDocument/2006/customXml" ds:itemID="{127F5148-58BF-4DB6-8F91-5D84945EA84E}">
  <ds:schemaRefs>
    <ds:schemaRef ds:uri="68383c0d-d233-4de7-87fa-46f037c474e4"/>
    <ds:schemaRef ds:uri="d0cca006-7c8c-4d8a-8b31-434166df23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CF18742-E7F8-494A-8E75-FB20081A182A}">
  <ds:schemaRefs>
    <ds:schemaRef ds:uri="http://schemas.microsoft.com/office/2006/documentManagement/types"/>
    <ds:schemaRef ds:uri="http://schemas.openxmlformats.org/package/2006/metadata/core-properties"/>
    <ds:schemaRef ds:uri="http://www.w3.org/XML/1998/namespace"/>
    <ds:schemaRef ds:uri="http://purl.org/dc/elements/1.1/"/>
    <ds:schemaRef ds:uri="http://purl.org/dc/terms/"/>
    <ds:schemaRef ds:uri="http://purl.org/dc/dcmitype/"/>
    <ds:schemaRef ds:uri="68383c0d-d233-4de7-87fa-46f037c474e4"/>
    <ds:schemaRef ds:uri="http://schemas.microsoft.com/office/infopath/2007/PartnerControls"/>
    <ds:schemaRef ds:uri="d0cca006-7c8c-4d8a-8b31-434166df23c6"/>
    <ds:schemaRef ds:uri="http://schemas.microsoft.com/office/2006/metadata/properties"/>
  </ds:schemaRefs>
</ds:datastoreItem>
</file>

<file path=docMetadata/LabelInfo.xml><?xml version="1.0" encoding="utf-8"?>
<clbl:labelList xmlns:clbl="http://schemas.microsoft.com/office/2020/mipLabelMetadata">
  <clbl:label id="{f6c405b7-4967-49ad-b6fe-74187665400e}" enabled="0" method="" siteId="{f6c405b7-4967-49ad-b6fe-74187665400e}" removed="1"/>
</clbl:labelList>
</file>

<file path=docProps/app.xml><?xml version="1.0" encoding="utf-8"?>
<Properties xmlns="http://schemas.openxmlformats.org/officeDocument/2006/extended-properties" xmlns:vt="http://schemas.openxmlformats.org/officeDocument/2006/docPropsVTypes">
  <Template>vorlageinstitute16zu9ohneSeitenzahlen_20230711</Template>
  <TotalTime>0</TotalTime>
  <Words>3096</Words>
  <Application>Microsoft Office PowerPoint</Application>
  <PresentationFormat>Breitbild</PresentationFormat>
  <Paragraphs>743</Paragraphs>
  <Slides>46</Slides>
  <Notes>23</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46</vt:i4>
      </vt:variant>
    </vt:vector>
  </HeadingPairs>
  <TitlesOfParts>
    <vt:vector size="55" baseType="lpstr">
      <vt:lpstr>Yu Gothic UI</vt:lpstr>
      <vt:lpstr>Arial</vt:lpstr>
      <vt:lpstr>Arial,Sans-Serif</vt:lpstr>
      <vt:lpstr>Calibri</vt:lpstr>
      <vt:lpstr>Cambria Math</vt:lpstr>
      <vt:lpstr>Courier New</vt:lpstr>
      <vt:lpstr>Symbol</vt:lpstr>
      <vt:lpstr>Wingdings</vt:lpstr>
      <vt:lpstr>RWTH-blau_16_9_Standard_20230711_institute</vt:lpstr>
      <vt:lpstr>Software lab in Bioinformatics </vt:lpstr>
      <vt:lpstr>Motivation</vt:lpstr>
      <vt:lpstr>Problem Setting </vt:lpstr>
      <vt:lpstr>Extraction of Histology Embeddings</vt:lpstr>
      <vt:lpstr>Clustering on Gene Sequence Data </vt:lpstr>
      <vt:lpstr>Supervised Learning Step </vt:lpstr>
      <vt:lpstr>Classification</vt:lpstr>
      <vt:lpstr>Preparation of Training Data</vt:lpstr>
      <vt:lpstr>Label Assignment to Patches: Clustering </vt:lpstr>
      <vt:lpstr>Label Assignment to Patches: Clustering - Clustering resolution choice</vt:lpstr>
      <vt:lpstr>Clustering Evaluation based on pathology comparison</vt:lpstr>
      <vt:lpstr>Label Assignment to Patches</vt:lpstr>
      <vt:lpstr>Label Assignment to Patches</vt:lpstr>
      <vt:lpstr>Label Assignment to Patches</vt:lpstr>
      <vt:lpstr>Supervised Learning Approaches for Cell Type Prediction</vt:lpstr>
      <vt:lpstr>Approaches for Cell Type Prediction using Histology Data</vt:lpstr>
      <vt:lpstr>Supervised Learning Method – Single Patch</vt:lpstr>
      <vt:lpstr>Supervised Learning Method – Single Patch</vt:lpstr>
      <vt:lpstr>Supervised Learning Method – Single Patch</vt:lpstr>
      <vt:lpstr>Supervised Learning Method – Single Patch</vt:lpstr>
      <vt:lpstr>Supervised Learning Method – Single Patch</vt:lpstr>
      <vt:lpstr>Supervised Learning Results – Single Patch</vt:lpstr>
      <vt:lpstr>Supervised Learning Results – Single Patch</vt:lpstr>
      <vt:lpstr>Supervised Learning Results – Single Patch</vt:lpstr>
      <vt:lpstr>Supervised Learning Results – Single Patch</vt:lpstr>
      <vt:lpstr>Supervised Learning Results – Single Patch</vt:lpstr>
      <vt:lpstr>Supervised Learning Results – Single Patch</vt:lpstr>
      <vt:lpstr>Supervised Learning Results – Single Patch</vt:lpstr>
      <vt:lpstr>Classification Using Multiple Patches</vt:lpstr>
      <vt:lpstr>Classification Using Multiple Patches</vt:lpstr>
      <vt:lpstr>Classification Using Multiple Patches</vt:lpstr>
      <vt:lpstr>Classification Using Multiple Patches​</vt:lpstr>
      <vt:lpstr>Classification: Histology + Gene Expression</vt:lpstr>
      <vt:lpstr>Classification: Histology + Gene Expression</vt:lpstr>
      <vt:lpstr>Classification: Histology + Gene Expression – Approach 1: Autoencoder</vt:lpstr>
      <vt:lpstr>Classification: Histology + Gene Expression – Approach 1: Autoencoder</vt:lpstr>
      <vt:lpstr>Classification: Histology + Gene Expression – Approach 1: Autoencoder</vt:lpstr>
      <vt:lpstr>Classification: Histology + Gene Expression – Approach 1: Autoencoder</vt:lpstr>
      <vt:lpstr>Classification: Histology + Gene Expression – Approach 2: Graph-based Autoencoder</vt:lpstr>
      <vt:lpstr>Classification: Histology + Gene Expression – Approach 2: Graph-based Autoencoder</vt:lpstr>
      <vt:lpstr>Classification: Histology + Gene Expression – Results</vt:lpstr>
      <vt:lpstr>Conclusion</vt:lpstr>
      <vt:lpstr>Sources</vt:lpstr>
      <vt:lpstr>PowerPoint-Präsentation</vt:lpstr>
      <vt:lpstr>Split loss AE Formulas</vt:lpstr>
      <vt:lpstr>Histology Staining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Schroeder, Stella</dc:creator>
  <cp:keywords>Corporate Design</cp:keywords>
  <cp:lastModifiedBy>Maximilian-Emmanuel Zimmer</cp:lastModifiedBy>
  <cp:revision>1</cp:revision>
  <dcterms:created xsi:type="dcterms:W3CDTF">2023-07-25T06:39:43Z</dcterms:created>
  <dcterms:modified xsi:type="dcterms:W3CDTF">2025-07-14T09:10:39Z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0x010100CF401EC3A431B3468C03C24969AE498A</vt:lpwstr>
  </property>
  <property fmtid="{D5CDD505-2E9C-101B-9397-08002B2CF9AE}" pid="3" name="MediaServiceImageTags">
    <vt:lpwstr/>
  </property>
</Properties>
</file>